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4.xml" ContentType="application/vnd.openxmlformats-officedocument.theme+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notesSlide2.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34.jpeg" ContentType="image/jpe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jpeg" ContentType="image/jpeg"/>
  <Override PartName="/ppt/media/image32.png" ContentType="image/png"/>
  <Override PartName="/ppt/media/image33.png" ContentType="image/png"/>
  <Override PartName="/ppt/media/image35.png" ContentType="image/png"/>
  <Override PartName="/ppt/media/image37.jpeg" ContentType="image/jpeg"/>
  <Override PartName="/ppt/media/image36.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4"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5"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8437B2AE-10A4-42FE-9E2B-A51BB50ECA99}"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1143000"/>
            <a:ext cx="5485680" cy="3085560"/>
          </a:xfrm>
          <a:prstGeom prst="rect">
            <a:avLst/>
          </a:prstGeom>
          <a:ln w="0">
            <a:noFill/>
          </a:ln>
        </p:spPr>
      </p:sp>
      <p:sp>
        <p:nvSpPr>
          <p:cNvPr id="20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03" name="PlaceHolder 3"/>
          <p:cNvSpPr>
            <a:spLocks noGrp="1"/>
          </p:cNvSpPr>
          <p:nvPr>
            <p:ph type="sldNum" idx="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FCECAD2-9E69-460A-8B6F-77D9657D52F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5680" cy="3085560"/>
          </a:xfrm>
          <a:prstGeom prst="rect">
            <a:avLst/>
          </a:prstGeom>
          <a:ln w="0">
            <a:noFill/>
          </a:ln>
        </p:spPr>
      </p:sp>
      <p:sp>
        <p:nvSpPr>
          <p:cNvPr id="19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97" name="PlaceHolder 3"/>
          <p:cNvSpPr>
            <a:spLocks noGrp="1"/>
          </p:cNvSpPr>
          <p:nvPr>
            <p:ph type="sldNum" idx="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D41CBC2-C56C-4DCF-A3B8-541EEC1284A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1143000"/>
            <a:ext cx="5485680" cy="3085560"/>
          </a:xfrm>
          <a:prstGeom prst="rect">
            <a:avLst/>
          </a:prstGeom>
          <a:ln w="0">
            <a:noFill/>
          </a:ln>
        </p:spPr>
      </p:sp>
      <p:sp>
        <p:nvSpPr>
          <p:cNvPr id="20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06" name="PlaceHolder 3"/>
          <p:cNvSpPr>
            <a:spLocks noGrp="1"/>
          </p:cNvSpPr>
          <p:nvPr>
            <p:ph type="sldNum" idx="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E2EBC10-29A2-4240-B678-F3F8E7D4A67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5680" cy="3085560"/>
          </a:xfrm>
          <a:prstGeom prst="rect">
            <a:avLst/>
          </a:prstGeom>
          <a:ln w="0">
            <a:noFill/>
          </a:ln>
        </p:spPr>
      </p:sp>
      <p:sp>
        <p:nvSpPr>
          <p:cNvPr id="19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00" name="PlaceHolder 3"/>
          <p:cNvSpPr>
            <a:spLocks noGrp="1"/>
          </p:cNvSpPr>
          <p:nvPr>
            <p:ph type="sldNum" idx="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DFDC542-F6BB-461F-B32E-0402FD7C6C5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9880" y="365040"/>
            <a:ext cx="10514880" cy="13248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body"/>
          </p:nvPr>
        </p:nvSpPr>
        <p:spPr>
          <a:xfrm>
            <a:off x="839880" y="1681200"/>
            <a:ext cx="5157000" cy="82332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2" name="PlaceHolder 3"/>
          <p:cNvSpPr>
            <a:spLocks noGrp="1"/>
          </p:cNvSpPr>
          <p:nvPr>
            <p:ph type="body"/>
          </p:nvPr>
        </p:nvSpPr>
        <p:spPr>
          <a:xfrm>
            <a:off x="839880" y="2505240"/>
            <a:ext cx="5157000" cy="36838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 name="PlaceHolder 4"/>
          <p:cNvSpPr>
            <a:spLocks noGrp="1"/>
          </p:cNvSpPr>
          <p:nvPr>
            <p:ph type="body"/>
          </p:nvPr>
        </p:nvSpPr>
        <p:spPr>
          <a:xfrm>
            <a:off x="6172200" y="1681200"/>
            <a:ext cx="5182560" cy="82332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4"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trike="noStrike" u="none">
                <a:solidFill>
                  <a:srgbClr val="1c7ddb"/>
                </a:solidFill>
                <a:effectLst/>
                <a:uFillTx/>
                <a:latin typeface="Abadi"/>
              </a:rPr>
              <a:t>Click to edit Master text styles</a:t>
            </a:r>
            <a:endParaRPr b="0" lang="en-US" sz="16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 name="PlaceHolder 6"/>
          <p:cNvSpPr>
            <a:spLocks noGrp="1"/>
          </p:cNvSpPr>
          <p:nvPr>
            <p:ph type="dt" idx="1"/>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6" name="PlaceHolder 7"/>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 name="PlaceHolder 8"/>
          <p:cNvSpPr>
            <a:spLocks noGrp="1"/>
          </p:cNvSpPr>
          <p:nvPr>
            <p:ph type="sldNum" idx="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1CB240A-8C02-4BEE-9571-7FDDA0730D52}"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body"/>
          </p:nvPr>
        </p:nvSpPr>
        <p:spPr>
          <a:xfrm>
            <a:off x="838080" y="365040"/>
            <a:ext cx="7733520" cy="581112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4" name="PlaceHolder 2"/>
          <p:cNvSpPr>
            <a:spLocks noGrp="1"/>
          </p:cNvSpPr>
          <p:nvPr>
            <p:ph type="ftr" idx="24"/>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6" name="PlaceHolder 2"/>
          <p:cNvSpPr>
            <a:spLocks noGrp="1"/>
          </p:cNvSpPr>
          <p:nvPr>
            <p:ph type="body"/>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7" name="PlaceHolder 3"/>
          <p:cNvSpPr>
            <a:spLocks noGrp="1"/>
          </p:cNvSpPr>
          <p:nvPr>
            <p:ph type="dt" idx="25"/>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8" name="PlaceHolder 4"/>
          <p:cNvSpPr>
            <a:spLocks noGrp="1"/>
          </p:cNvSpPr>
          <p:nvPr>
            <p:ph type="ftr" idx="26"/>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9" name="PlaceHolder 5"/>
          <p:cNvSpPr>
            <a:spLocks noGrp="1"/>
          </p:cNvSpPr>
          <p:nvPr>
            <p:ph type="sldNum" idx="27"/>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BB227E1-3808-4938-8B83-66BCE798062E}"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831960" y="1709640"/>
            <a:ext cx="10514880" cy="285192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51" name="PlaceHolder 2"/>
          <p:cNvSpPr>
            <a:spLocks noGrp="1"/>
          </p:cNvSpPr>
          <p:nvPr>
            <p:ph type="body"/>
          </p:nvPr>
        </p:nvSpPr>
        <p:spPr>
          <a:xfrm>
            <a:off x="831960" y="4589640"/>
            <a:ext cx="10514880" cy="149940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2" name="PlaceHolder 3"/>
          <p:cNvSpPr>
            <a:spLocks noGrp="1"/>
          </p:cNvSpPr>
          <p:nvPr>
            <p:ph type="dt" idx="28"/>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3" name="PlaceHolder 4"/>
          <p:cNvSpPr>
            <a:spLocks noGrp="1"/>
          </p:cNvSpPr>
          <p:nvPr>
            <p:ph type="ftr" idx="2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5"/>
          <p:cNvSpPr>
            <a:spLocks noGrp="1"/>
          </p:cNvSpPr>
          <p:nvPr>
            <p:ph type="sldNum" idx="30"/>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DEC39FE-CE45-456C-8134-24BDAAC354A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6" name="PlaceHolder 2"/>
          <p:cNvSpPr>
            <a:spLocks noGrp="1"/>
          </p:cNvSpPr>
          <p:nvPr>
            <p:ph type="body"/>
          </p:nvPr>
        </p:nvSpPr>
        <p:spPr>
          <a:xfrm>
            <a:off x="838080" y="1825560"/>
            <a:ext cx="518076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7" name="PlaceHolder 3"/>
          <p:cNvSpPr>
            <a:spLocks noGrp="1"/>
          </p:cNvSpPr>
          <p:nvPr>
            <p:ph type="body"/>
          </p:nvPr>
        </p:nvSpPr>
        <p:spPr>
          <a:xfrm>
            <a:off x="6172200" y="1825560"/>
            <a:ext cx="518076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8" name="PlaceHolder 4"/>
          <p:cNvSpPr>
            <a:spLocks noGrp="1"/>
          </p:cNvSpPr>
          <p:nvPr>
            <p:ph type="dt" idx="31"/>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9" name="PlaceHolder 5"/>
          <p:cNvSpPr>
            <a:spLocks noGrp="1"/>
          </p:cNvSpPr>
          <p:nvPr>
            <p:ph type="ftr" idx="3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6"/>
          <p:cNvSpPr>
            <a:spLocks noGrp="1"/>
          </p:cNvSpPr>
          <p:nvPr>
            <p:ph type="sldNum" idx="3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DBAA64B4-38E8-4D8A-9F45-98BECE0EB9C1}"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 name="PlaceHolder 2"/>
          <p:cNvSpPr>
            <a:spLocks noGrp="1"/>
          </p:cNvSpPr>
          <p:nvPr>
            <p:ph type="dt" idx="4"/>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0" name="PlaceHolder 3"/>
          <p:cNvSpPr>
            <a:spLocks noGrp="1"/>
          </p:cNvSpPr>
          <p:nvPr>
            <p:ph type="ftr" idx="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 name="PlaceHolder 4"/>
          <p:cNvSpPr>
            <a:spLocks noGrp="1"/>
          </p:cNvSpPr>
          <p:nvPr>
            <p:ph type="sldNum" idx="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BED872EC-C181-4613-B83F-B206ED7F3546}"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dt" idx="7"/>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3" name="PlaceHolder 2"/>
          <p:cNvSpPr>
            <a:spLocks noGrp="1"/>
          </p:cNvSpPr>
          <p:nvPr>
            <p:ph type="ftr" idx="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4" name="PlaceHolder 3"/>
          <p:cNvSpPr>
            <a:spLocks noGrp="1"/>
          </p:cNvSpPr>
          <p:nvPr>
            <p:ph type="sldNum" idx="9"/>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7FA571B-7207-44C7-AEA4-FD648F93C95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9880" y="457200"/>
            <a:ext cx="3931560" cy="159948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6"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17" name="PlaceHolder 3"/>
          <p:cNvSpPr>
            <a:spLocks noGrp="1"/>
          </p:cNvSpPr>
          <p:nvPr>
            <p:ph type="body"/>
          </p:nvPr>
        </p:nvSpPr>
        <p:spPr>
          <a:xfrm>
            <a:off x="839880" y="2057400"/>
            <a:ext cx="3931560" cy="38109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8" name="PlaceHolder 4"/>
          <p:cNvSpPr>
            <a:spLocks noGrp="1"/>
          </p:cNvSpPr>
          <p:nvPr>
            <p:ph type="dt" idx="10"/>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9" name="PlaceHolder 5"/>
          <p:cNvSpPr>
            <a:spLocks noGrp="1"/>
          </p:cNvSpPr>
          <p:nvPr>
            <p:ph type="ftr" idx="1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6"/>
          <p:cNvSpPr>
            <a:spLocks noGrp="1"/>
          </p:cNvSpPr>
          <p:nvPr>
            <p:ph type="sldNum" idx="1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C066E44-A3F9-467C-B4F6-96A28260BED8}"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9880" y="457200"/>
            <a:ext cx="3931560" cy="159948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22"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23" name="PlaceHolder 3"/>
          <p:cNvSpPr>
            <a:spLocks noGrp="1"/>
          </p:cNvSpPr>
          <p:nvPr>
            <p:ph type="body"/>
          </p:nvPr>
        </p:nvSpPr>
        <p:spPr>
          <a:xfrm>
            <a:off x="839880" y="2057400"/>
            <a:ext cx="3931560" cy="38109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24" name="PlaceHolder 4"/>
          <p:cNvSpPr>
            <a:spLocks noGrp="1"/>
          </p:cNvSpPr>
          <p:nvPr>
            <p:ph type="dt" idx="13"/>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5" name="PlaceHolder 5"/>
          <p:cNvSpPr>
            <a:spLocks noGrp="1"/>
          </p:cNvSpPr>
          <p:nvPr>
            <p:ph type="ftr" idx="14"/>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6" name="PlaceHolder 6"/>
          <p:cNvSpPr>
            <a:spLocks noGrp="1"/>
          </p:cNvSpPr>
          <p:nvPr>
            <p:ph type="sldNum" idx="15"/>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A4AEEB2-91DC-4AD3-B2E2-627298520392}"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sldNum" idx="1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576F50C3-759D-4AAB-A93C-030AE59B1AE6}"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28"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29" name="PlaceHolder 3"/>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1" name="PlaceHolder 2"/>
          <p:cNvSpPr>
            <a:spLocks noGrp="1"/>
          </p:cNvSpPr>
          <p:nvPr>
            <p:ph type="body"/>
          </p:nvPr>
        </p:nvSpPr>
        <p:spPr>
          <a:xfrm>
            <a:off x="838080" y="1825560"/>
            <a:ext cx="10514880" cy="435060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2" name="PlaceHolder 3"/>
          <p:cNvSpPr>
            <a:spLocks noGrp="1"/>
          </p:cNvSpPr>
          <p:nvPr>
            <p:ph type="dt" idx="17"/>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3" name="PlaceHolder 4"/>
          <p:cNvSpPr>
            <a:spLocks noGrp="1"/>
          </p:cNvSpPr>
          <p:nvPr>
            <p:ph type="ftr" idx="1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4" name="PlaceHolder 5"/>
          <p:cNvSpPr>
            <a:spLocks noGrp="1"/>
          </p:cNvSpPr>
          <p:nvPr>
            <p:ph type="sldNum" idx="19"/>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F4A7CFD-C3EB-4476-BD9F-B5B6F8CB6B35}"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724960" y="365040"/>
            <a:ext cx="2628360" cy="5811120"/>
          </a:xfrm>
          <a:prstGeom prst="rect">
            <a:avLst/>
          </a:prstGeom>
          <a:noFill/>
          <a:ln w="0">
            <a:noFill/>
          </a:ln>
        </p:spPr>
        <p:txBody>
          <a:bodyPr lIns="45000" rIns="45000" tIns="90000" bIns="90000" anchor="t"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6" name="PlaceHolder 2"/>
          <p:cNvSpPr>
            <a:spLocks noGrp="1"/>
          </p:cNvSpPr>
          <p:nvPr>
            <p:ph type="body"/>
          </p:nvPr>
        </p:nvSpPr>
        <p:spPr>
          <a:xfrm>
            <a:off x="838080" y="365040"/>
            <a:ext cx="7733520" cy="581112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7" name="PlaceHolder 3"/>
          <p:cNvSpPr>
            <a:spLocks noGrp="1"/>
          </p:cNvSpPr>
          <p:nvPr>
            <p:ph type="dt" idx="20"/>
          </p:nvPr>
        </p:nvSpPr>
        <p:spPr>
          <a:xfrm>
            <a:off x="838080" y="6356520"/>
            <a:ext cx="2742480" cy="36432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8" name="PlaceHolder 4"/>
          <p:cNvSpPr>
            <a:spLocks noGrp="1"/>
          </p:cNvSpPr>
          <p:nvPr>
            <p:ph type="ftr" idx="2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5"/>
          <p:cNvSpPr>
            <a:spLocks noGrp="1"/>
          </p:cNvSpPr>
          <p:nvPr>
            <p:ph type="sldNum" idx="2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63913BF-2F8E-43C4-A451-BB8B2C52C637}"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3280" cy="2386800"/>
          </a:xfrm>
          <a:prstGeom prst="rect">
            <a:avLst/>
          </a:prstGeom>
          <a:noFill/>
          <a:ln w="0">
            <a:noFill/>
          </a:ln>
        </p:spPr>
        <p:txBody>
          <a:bodyPr lIns="90000" rIns="90000" tIns="45000" bIns="45000" anchor="b">
            <a:normAutofit/>
          </a:bodyPr>
          <a:p>
            <a:pPr indent="0" algn="ctr" defTabSz="914400">
              <a:lnSpc>
                <a:spcPct val="90000"/>
              </a:lnSpc>
              <a:buNone/>
              <a:tabLst>
                <a:tab algn="l" pos="0"/>
              </a:tabLst>
            </a:pPr>
            <a:r>
              <a:rPr b="0" lang="en-US" sz="4800" strike="noStrike" u="none">
                <a:solidFill>
                  <a:srgbClr val="005493"/>
                </a:solidFill>
                <a:effectLst/>
                <a:uFillTx/>
                <a:latin typeface="IBM Plex Mono SemiBold"/>
                <a:ea typeface="IBM Plex Mono SemiBold"/>
              </a:rPr>
              <a:t>Click to edit Master title style</a:t>
            </a:r>
            <a:endParaRPr b="0" lang="en-US" sz="4800" strike="noStrike" u="none">
              <a:solidFill>
                <a:srgbClr val="000000"/>
              </a:solidFill>
              <a:effectLst/>
              <a:uFillTx/>
              <a:latin typeface="Arial"/>
            </a:endParaRPr>
          </a:p>
        </p:txBody>
      </p:sp>
      <p:sp>
        <p:nvSpPr>
          <p:cNvPr id="41" name="PlaceHolder 2"/>
          <p:cNvSpPr>
            <a:spLocks noGrp="1"/>
          </p:cNvSpPr>
          <p:nvPr>
            <p:ph type="ftr" idx="2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2" name="PlaceHolder 3"/>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labs-jupyter-spacex-Data%20wrangling.ipynb" TargetMode="External"/><Relationship Id="rId3"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EDA_feature_engineering.ipynb" TargetMode="External"/><Relationship Id="rId3"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SpaceX%20EDA%20using%20SQL.ipynb" TargetMode="External"/><Relationship Id="rId3"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Data%20Analysis%20of%20Launch%20Sites%20with%20Folium.ipynb" TargetMode="External"/><Relationship Id="rId3"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tree/main/SpaceX-Dashboard" TargetMode="External"/><Relationship Id="rId3"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SpaceX_Machine%20Learning%20Prediction.ipynb" TargetMode="External"/><Relationship Id="rId3"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6.xml"/>
</Relationships>
</file>

<file path=ppt/slides/_rels/slide4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6.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6.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6.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6.xml"/>
</Relationships>
</file>

<file path=ppt/slides/_rels/slide45.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6.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6.xml"/>
</Relationships>
</file>

<file path=ppt/slides/_rels/slide4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
</Relationships>
</file>

<file path=ppt/slides/_rels/slide4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tree/main" TargetMode="External"/><Relationship Id="rId3" Type="http://schemas.openxmlformats.org/officeDocument/2006/relationships/slideLayout" Target="../slideLayouts/slideLayout6.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2.xml"/>
</Relationships>
</file>

<file path=ppt/slides/_rels/slide5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en.wikipedia.org/wiki/List_of_Falcon_9_and_Falcon_Heavy_launches" TargetMode="External"/><Relationship Id="rId3"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jupyter-labs-spacex-data-collection-api.ipynb" TargetMode="External"/><Relationship Id="rId3" Type="http://schemas.openxmlformats.org/officeDocument/2006/relationships/image" Target="../media/image5.png"/><Relationship Id="rId4"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jdowling23/Applied-Data-Science-SpaceX-Launch/blob/main/jupyter-labs-webscraping.ipynb" TargetMode="External"/><Relationship Id="rId3" Type="http://schemas.openxmlformats.org/officeDocument/2006/relationships/image" Target="../media/image6.png"/><Relationship Id="rId4"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TextBox 5"/>
          <p:cNvSpPr/>
          <p:nvPr/>
        </p:nvSpPr>
        <p:spPr>
          <a:xfrm>
            <a:off x="888480" y="4568760"/>
            <a:ext cx="2513880" cy="64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effectLst/>
                <a:uFillTx/>
                <a:latin typeface="Abadi"/>
                <a:ea typeface="SF Pro"/>
              </a:rPr>
              <a:t>&lt;Name&gt;</a:t>
            </a:r>
            <a:endParaRPr b="0" lang="en-US" sz="1800" strike="noStrike" u="none">
              <a:solidFill>
                <a:srgbClr val="ffffff"/>
              </a:solidFill>
              <a:effectLst/>
              <a:uFillTx/>
              <a:latin typeface="Arial"/>
            </a:endParaRPr>
          </a:p>
          <a:p>
            <a:pPr defTabSz="914400">
              <a:lnSpc>
                <a:spcPct val="100000"/>
              </a:lnSpc>
            </a:pPr>
            <a:r>
              <a:rPr b="0" lang="en-US" sz="1800" strike="noStrike" u="none">
                <a:solidFill>
                  <a:schemeClr val="lt2"/>
                </a:solidFill>
                <a:effectLst/>
                <a:uFillTx/>
                <a:latin typeface="Abadi"/>
                <a:ea typeface="SF Pro"/>
              </a:rPr>
              <a:t>&lt;Date&gt;</a:t>
            </a:r>
            <a:endParaRPr b="0" lang="en-US" sz="1800" strike="noStrike" u="none">
              <a:solidFill>
                <a:srgbClr val="ffffff"/>
              </a:solidFill>
              <a:effectLst/>
              <a:uFillTx/>
              <a:latin typeface="Arial"/>
            </a:endParaRPr>
          </a:p>
        </p:txBody>
      </p:sp>
      <p:pic>
        <p:nvPicPr>
          <p:cNvPr id="68" name="Picture 2" descr="IBM Skills Network Logo - Horizontal-noai copy.png"/>
          <p:cNvPicPr/>
          <p:nvPr/>
        </p:nvPicPr>
        <p:blipFill>
          <a:blip r:embed="rId2"/>
          <a:stretch/>
        </p:blipFill>
        <p:spPr>
          <a:xfrm>
            <a:off x="889920" y="676800"/>
            <a:ext cx="2103480" cy="628560"/>
          </a:xfrm>
          <a:prstGeom prst="rect">
            <a:avLst/>
          </a:prstGeom>
          <a:noFill/>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 name="PlaceHolder 1"/>
          <p:cNvSpPr>
            <a:spLocks noGrp="1"/>
          </p:cNvSpPr>
          <p:nvPr>
            <p:ph/>
          </p:nvPr>
        </p:nvSpPr>
        <p:spPr>
          <a:xfrm>
            <a:off x="770040" y="1825560"/>
            <a:ext cx="8974800" cy="435060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2200" strike="noStrike" u="none">
                <a:solidFill>
                  <a:schemeClr val="accent3">
                    <a:lumMod val="25000"/>
                  </a:schemeClr>
                </a:solidFill>
                <a:effectLst/>
                <a:uFillTx/>
                <a:latin typeface="Abadi"/>
              </a:rPr>
              <a:t>After the data collection process was complete and data was in a pandas dataframe, it was filtered on the ‘booster-version’ to get only the falcon 9 rocket data. </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accent3">
                    <a:lumMod val="25000"/>
                  </a:schemeClr>
                </a:solidFill>
                <a:effectLst/>
                <a:uFillTx/>
                <a:latin typeface="Abadi"/>
              </a:rPr>
              <a:t>The Payload Mass column had missing values so the mean value of that column was used to replace them. </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https://github.com/jdowling23/Applied-Data-Science-SpaceX-Launch/blob/main/labs-jupyter-spacex-Data%20wrangling.ipynb</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Wrangling</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97A346B9-7AB7-4C43-8CD5-C936251AC644}"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p:nvPr>
        </p:nvSpPr>
        <p:spPr>
          <a:xfrm>
            <a:off x="770040" y="1825560"/>
            <a:ext cx="9744840" cy="435060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1800" strike="noStrike" u="none">
                <a:solidFill>
                  <a:schemeClr val="accent3">
                    <a:lumMod val="25000"/>
                  </a:schemeClr>
                </a:solidFill>
                <a:effectLst/>
                <a:uFillTx/>
                <a:latin typeface="Abadi"/>
              </a:rPr>
              <a:t>Scatter plots were used to visualize data relationships</a:t>
            </a:r>
            <a:endParaRPr b="0" lang="en-US" sz="18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1800" strike="noStrike" u="none">
                <a:solidFill>
                  <a:schemeClr val="accent3">
                    <a:lumMod val="25000"/>
                  </a:schemeClr>
                </a:solidFill>
                <a:effectLst/>
                <a:uFillTx/>
                <a:latin typeface="Abadi"/>
              </a:rPr>
              <a:t>Launch Site vs Flight Number</a:t>
            </a:r>
            <a:endParaRPr b="0" lang="en-US" sz="18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1800" strike="noStrike" u="none">
                <a:solidFill>
                  <a:schemeClr val="accent3">
                    <a:lumMod val="25000"/>
                  </a:schemeClr>
                </a:solidFill>
                <a:effectLst/>
                <a:uFillTx/>
                <a:latin typeface="Abadi"/>
              </a:rPr>
              <a:t>Launch Site vs Payload Mass</a:t>
            </a:r>
            <a:endParaRPr b="0" lang="en-US" sz="18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1800" strike="noStrike" u="none">
                <a:solidFill>
                  <a:schemeClr val="accent3">
                    <a:lumMod val="25000"/>
                  </a:schemeClr>
                </a:solidFill>
                <a:effectLst/>
                <a:uFillTx/>
                <a:latin typeface="Abadi"/>
              </a:rPr>
              <a:t>Orbit vs Flight Number</a:t>
            </a:r>
            <a:endParaRPr b="0" lang="en-US" sz="18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1800" strike="noStrike" u="none">
                <a:solidFill>
                  <a:schemeClr val="accent3">
                    <a:lumMod val="25000"/>
                  </a:schemeClr>
                </a:solidFill>
                <a:effectLst/>
                <a:uFillTx/>
                <a:latin typeface="Abadi"/>
              </a:rPr>
              <a:t>Orbit vs Payload Mass</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800" strike="noStrike" u="none">
                <a:solidFill>
                  <a:schemeClr val="accent3">
                    <a:lumMod val="25000"/>
                  </a:schemeClr>
                </a:solidFill>
                <a:effectLst/>
                <a:uFillTx/>
                <a:latin typeface="Abadi"/>
              </a:rPr>
              <a:t>Bar Chart was used to visualize Success vs Orbit type</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800" strike="noStrike" u="none">
                <a:solidFill>
                  <a:schemeClr val="accent3">
                    <a:lumMod val="25000"/>
                  </a:schemeClr>
                </a:solidFill>
                <a:effectLst/>
                <a:uFillTx/>
                <a:latin typeface="Abadi"/>
              </a:rPr>
              <a:t>Line Chart was used to visualize success rate vs year</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https://github.com/jdowling23/Applied-Data-Science-SpaceX-Launch/blob/main/EDA_feature_engineering.ipynb</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Data Visualization</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53C365E7-FD65-4703-B4F2-5A0F77CCB389}"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 name="PlaceHolder 1"/>
          <p:cNvSpPr>
            <a:spLocks noGrp="1"/>
          </p:cNvSpPr>
          <p:nvPr>
            <p:ph/>
          </p:nvPr>
        </p:nvSpPr>
        <p:spPr>
          <a:xfrm>
            <a:off x="770040" y="1371600"/>
            <a:ext cx="9744840" cy="4350600"/>
          </a:xfrm>
          <a:prstGeom prst="rect">
            <a:avLst/>
          </a:prstGeom>
          <a:noFill/>
          <a:ln w="0">
            <a:noFill/>
          </a:ln>
        </p:spPr>
        <p:txBody>
          <a:bodyPr lIns="91440" rIns="91440" tIns="45720" bIns="45720" anchor="t">
            <a:noAutofit/>
          </a:bodyPr>
          <a:p>
            <a:pPr marL="432000" indent="-324000" defTabSz="914400">
              <a:lnSpc>
                <a:spcPct val="100000"/>
              </a:lnSpc>
              <a:spcBef>
                <a:spcPts val="1400"/>
              </a:spcBef>
              <a:buClr>
                <a:srgbClr val="292929"/>
              </a:buClr>
              <a:buFont typeface="Wingdings" charset="2"/>
              <a:buChar char=""/>
            </a:pPr>
            <a:r>
              <a:rPr b="1" lang="en-US" sz="1050" strike="noStrike" u="none">
                <a:solidFill>
                  <a:schemeClr val="accent3">
                    <a:lumMod val="25000"/>
                  </a:schemeClr>
                </a:solidFill>
                <a:effectLst/>
                <a:uFillTx/>
                <a:latin typeface="Abadi"/>
              </a:rPr>
              <a:t>Display the names of the unique launch sites in the space mission</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Display 5 records where launch sites begin with the string 'CCA'</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Display the total payload mass carried by boosters launched by NASA (CRS)</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Display average payload mass carried by booster version F9 v1.1</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List the date when the first succesful landing outcome in ground pad was acheived</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List the names of the boosters which have success in drone ship and have payload mass greater than 4000 but less than 6000</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List the total number of successful and failure mission outcomes</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List all the booster_versions that have carried the maximum payload mass, using a subquery with a suitable aggregate function.</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List the records which will display the month names, failure landing_outcomes in drone ship ,booster versions, launch_site for the months in year 2015.</a:t>
            </a:r>
            <a:endParaRPr b="0" lang="en-US" sz="1050" strike="noStrike" u="none">
              <a:solidFill>
                <a:srgbClr val="000000"/>
              </a:solidFill>
              <a:effectLst/>
              <a:uFillTx/>
              <a:latin typeface="Arial"/>
            </a:endParaRPr>
          </a:p>
          <a:p>
            <a:pPr marL="432000" indent="-324000" defTabSz="914400">
              <a:lnSpc>
                <a:spcPct val="100000"/>
              </a:lnSpc>
              <a:spcBef>
                <a:spcPts val="1191"/>
              </a:spcBef>
              <a:spcAft>
                <a:spcPts val="992"/>
              </a:spcAft>
              <a:buClr>
                <a:srgbClr val="292929"/>
              </a:buClr>
              <a:buFont typeface="Wingdings" charset="2"/>
              <a:buChar char=""/>
            </a:pPr>
            <a:r>
              <a:rPr b="1" lang="en-US" sz="105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1050" strike="noStrike" u="none">
              <a:solidFill>
                <a:srgbClr val="000000"/>
              </a:solidFill>
              <a:effectLst/>
              <a:uFillTx/>
              <a:latin typeface="Arial"/>
            </a:endParaRPr>
          </a:p>
          <a:p>
            <a:pPr marL="432000" indent="0" defTabSz="914400">
              <a:lnSpc>
                <a:spcPct val="100000"/>
              </a:lnSpc>
              <a:spcBef>
                <a:spcPts val="1191"/>
              </a:spcBef>
              <a:spcAft>
                <a:spcPts val="992"/>
              </a:spcAft>
              <a:buNone/>
              <a:tabLst>
                <a:tab algn="l" pos="0"/>
              </a:tabLst>
            </a:pPr>
            <a:r>
              <a:rPr b="1" lang="en-US" sz="1050" strike="noStrike" u="none">
                <a:solidFill>
                  <a:schemeClr val="accent3">
                    <a:lumMod val="25000"/>
                  </a:schemeClr>
                </a:solidFill>
                <a:effectLst/>
                <a:uFillTx/>
                <a:latin typeface="Abadi"/>
                <a:hlinkClick r:id="rId2"/>
              </a:rPr>
              <a:t>https://github.com/jdowling23/Applied-Data-Science-SpaceX-Launch/blob/main/SpaceX%20EDA%20using%20SQL.ipynb</a:t>
            </a:r>
            <a:endParaRPr b="0" lang="en-US" sz="1050" strike="noStrike" u="none">
              <a:solidFill>
                <a:srgbClr val="000000"/>
              </a:solidFill>
              <a:effectLst/>
              <a:uFillTx/>
              <a:latin typeface="Arial"/>
            </a:endParaRPr>
          </a:p>
          <a:p>
            <a:pPr marL="432000" indent="0" defTabSz="914400">
              <a:lnSpc>
                <a:spcPct val="100000"/>
              </a:lnSpc>
              <a:spcBef>
                <a:spcPts val="1191"/>
              </a:spcBef>
              <a:spcAft>
                <a:spcPts val="992"/>
              </a:spcAft>
              <a:buNone/>
              <a:tabLst>
                <a:tab algn="l" pos="0"/>
              </a:tabLst>
            </a:pPr>
            <a:endParaRPr b="0" lang="en-US" sz="1050" strike="noStrike" u="none">
              <a:solidFill>
                <a:srgbClr val="000000"/>
              </a:solidFill>
              <a:effectLst/>
              <a:uFillTx/>
              <a:latin typeface="Arial"/>
            </a:endParaRPr>
          </a:p>
          <a:p>
            <a:pPr marL="432000" indent="0" defTabSz="914400">
              <a:lnSpc>
                <a:spcPct val="100000"/>
              </a:lnSpc>
              <a:buNone/>
              <a:tabLst>
                <a:tab algn="l" pos="0"/>
              </a:tabLst>
            </a:pPr>
            <a:endParaRPr b="0" lang="en-US" sz="1800" strike="noStrike" u="none">
              <a:solidFill>
                <a:srgbClr val="000000"/>
              </a:solidFill>
              <a:effectLst/>
              <a:uFillTx/>
              <a:latin typeface="Arial"/>
            </a:endParaRPr>
          </a:p>
          <a:p>
            <a:pPr marL="432000" indent="0" defTabSz="914400">
              <a:lnSpc>
                <a:spcPct val="100000"/>
              </a:lnSpc>
              <a:buNone/>
              <a:tabLst>
                <a:tab algn="l" pos="0"/>
              </a:tabLst>
            </a:pPr>
            <a:endParaRPr b="0" lang="en-US" sz="1800" strike="noStrike" u="none">
              <a:solidFill>
                <a:srgbClr val="000000"/>
              </a:solidFill>
              <a:effectLst/>
              <a:uFillTx/>
              <a:latin typeface="Arial"/>
            </a:endParaRPr>
          </a:p>
          <a:p>
            <a:pPr marL="432000"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SQL</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757E132F-8B33-4CE1-90EE-AFA43091452B}"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9" name="PlaceHolder 1"/>
          <p:cNvSpPr>
            <a:spLocks noGrp="1"/>
          </p:cNvSpPr>
          <p:nvPr>
            <p:ph/>
          </p:nvPr>
        </p:nvSpPr>
        <p:spPr>
          <a:xfrm>
            <a:off x="838080" y="1874880"/>
            <a:ext cx="1051488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A map was created using Folium to show the locations of launch sites. These launch sites were marked with circles and labeled. Lines were used to visualize distance from nearest coast lines and roads. The launch success/failures were also added to each launch site.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These markers were added to visualize the number of success/failures for each launch site on a map of the US.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https://github.com/jdowling23/Applied-Data-Science-SpaceX-Launch/blob/main/Data%20Analysis%20of%20Launch%20Sites%20with%20Folium.ipynb</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an Interactive Map with Folium</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526647C9-412C-464F-B86A-04A4FDDD9519}"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1676160" y="1371600"/>
            <a:ext cx="7924680" cy="4752720"/>
          </a:xfrm>
          <a:prstGeom prst="rect">
            <a:avLst/>
          </a:prstGeom>
          <a:noFill/>
          <a:ln w="0">
            <a:noFill/>
          </a:ln>
        </p:spPr>
      </p:pic>
      <p:sp>
        <p:nvSpPr>
          <p:cNvPr id="102" name=""/>
          <p:cNvSpPr/>
          <p:nvPr/>
        </p:nvSpPr>
        <p:spPr>
          <a:xfrm>
            <a:off x="1143000" y="457200"/>
            <a:ext cx="8457840" cy="6854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0" lang="en-US" sz="4000" strike="noStrike" u="none">
                <a:solidFill>
                  <a:srgbClr val="0b49cb"/>
                </a:solidFill>
                <a:effectLst/>
                <a:uFillTx/>
                <a:latin typeface="Abadi"/>
                <a:ea typeface="IBM Plex Mono SemiBold"/>
              </a:rPr>
              <a:t>Interactive Map with Folium</a:t>
            </a:r>
            <a:endParaRPr b="0" lang="en-US" sz="4000" strike="noStrike" u="none">
              <a:solidFill>
                <a:srgbClr val="000000"/>
              </a:solidFill>
              <a:effectLst/>
              <a:uFillTx/>
              <a:latin typeface="Arial"/>
            </a:endParaRPr>
          </a:p>
        </p:txBody>
      </p:sp>
      <p:sp>
        <p:nvSpPr>
          <p:cNvPr id="2" name="PlaceHolder 1"/>
          <p:cNvSpPr>
            <a:spLocks noGrp="1"/>
          </p:cNvSpPr>
          <p:nvPr>
            <p:ph type="sldNum" idx="3"/>
          </p:nvPr>
        </p:nvSpPr>
        <p:spPr/>
        <p:txBody>
          <a:bodyPr/>
          <a:p>
            <a:fld id="{22A7C32A-6C17-49DB-B666-FED16EA27E6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3" name="PlaceHolder 1"/>
          <p:cNvSpPr>
            <a:spLocks noGrp="1"/>
          </p:cNvSpPr>
          <p:nvPr>
            <p:ph/>
          </p:nvPr>
        </p:nvSpPr>
        <p:spPr>
          <a:xfrm>
            <a:off x="770040" y="1825560"/>
            <a:ext cx="974484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A plotly dashboard was created to interact with. A drop down menu contains the different launch sites where when chosen a pie chart and scatter plot as updated with the data for that particular locations launch success and failure.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This dashboard is user friendly and easy to interact with while providing informative and easy to read data points about the launch success rate for each location.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1800" strike="noStrike" u="none">
                <a:solidFill>
                  <a:schemeClr val="dk1"/>
                </a:solidFill>
                <a:effectLst/>
                <a:uFillTx/>
                <a:latin typeface="Calibri"/>
                <a:hlinkClick r:id="rId2"/>
              </a:rPr>
              <a:t>https://github.com/jdowling23/Applied-Data-Science-SpaceX-Launch/tree/main/SpaceX-Dashboard</a:t>
            </a:r>
            <a:endParaRPr b="0" lang="en-US" sz="1800" strike="noStrike" u="none">
              <a:solidFill>
                <a:srgbClr val="000000"/>
              </a:solidFill>
              <a:effectLst/>
              <a:uFillTx/>
              <a:latin typeface="Arial"/>
            </a:endParaRPr>
          </a:p>
        </p:txBody>
      </p:sp>
      <p:sp>
        <p:nvSpPr>
          <p:cNvPr id="10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 Dashboard with Plotly Dash</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AD37574A-A49A-43EC-AC9B-94930465FBFB}"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
          <p:cNvSpPr/>
          <p:nvPr/>
        </p:nvSpPr>
        <p:spPr>
          <a:xfrm>
            <a:off x="1371600" y="1143000"/>
            <a:ext cx="8686440" cy="4114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000" strike="noStrike" u="none">
              <a:solidFill>
                <a:srgbClr val="000000"/>
              </a:solidFill>
              <a:effectLst/>
              <a:uFillTx/>
              <a:latin typeface="Arial"/>
            </a:endParaRPr>
          </a:p>
        </p:txBody>
      </p:sp>
      <p:pic>
        <p:nvPicPr>
          <p:cNvPr id="106" name="" descr=""/>
          <p:cNvPicPr/>
          <p:nvPr/>
        </p:nvPicPr>
        <p:blipFill>
          <a:blip r:embed="rId1"/>
          <a:stretch/>
        </p:blipFill>
        <p:spPr>
          <a:xfrm>
            <a:off x="429840" y="1828800"/>
            <a:ext cx="11087280" cy="3749040"/>
          </a:xfrm>
          <a:prstGeom prst="rect">
            <a:avLst/>
          </a:prstGeom>
          <a:noFill/>
          <a:ln w="0">
            <a:noFill/>
          </a:ln>
        </p:spPr>
      </p:pic>
      <p:sp>
        <p:nvSpPr>
          <p:cNvPr id="107" name=""/>
          <p:cNvSpPr/>
          <p:nvPr/>
        </p:nvSpPr>
        <p:spPr>
          <a:xfrm>
            <a:off x="457200" y="457200"/>
            <a:ext cx="10972440" cy="9140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0" lang="en-US" sz="4000" strike="noStrike" u="none">
                <a:solidFill>
                  <a:srgbClr val="0b49cb"/>
                </a:solidFill>
                <a:effectLst/>
                <a:uFillTx/>
                <a:latin typeface="Abadi"/>
                <a:ea typeface="IBM Plex Mono SemiBold"/>
              </a:rPr>
              <a:t>Dashboard with Plotly Dash</a:t>
            </a:r>
            <a:endParaRPr b="0" lang="en-US" sz="4000" strike="noStrike" u="none">
              <a:solidFill>
                <a:srgbClr val="000000"/>
              </a:solidFill>
              <a:effectLst/>
              <a:uFillTx/>
              <a:latin typeface="Arial"/>
            </a:endParaRPr>
          </a:p>
        </p:txBody>
      </p:sp>
      <p:sp>
        <p:nvSpPr>
          <p:cNvPr id="2" name="PlaceHolder 1"/>
          <p:cNvSpPr>
            <a:spLocks noGrp="1"/>
          </p:cNvSpPr>
          <p:nvPr>
            <p:ph type="sldNum" idx="3"/>
          </p:nvPr>
        </p:nvSpPr>
        <p:spPr/>
        <p:txBody>
          <a:bodyPr/>
          <a:p>
            <a:fld id="{038E646E-C443-48D1-9762-80C3E154A74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PlaceHolder 1"/>
          <p:cNvSpPr>
            <a:spLocks noGrp="1"/>
          </p:cNvSpPr>
          <p:nvPr>
            <p:ph/>
          </p:nvPr>
        </p:nvSpPr>
        <p:spPr>
          <a:xfrm>
            <a:off x="770040" y="1600200"/>
            <a:ext cx="9744840" cy="457164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Models used for predictive analysis</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2200" strike="noStrike" u="none">
                <a:solidFill>
                  <a:schemeClr val="accent3">
                    <a:lumMod val="25000"/>
                  </a:schemeClr>
                </a:solidFill>
                <a:effectLst/>
                <a:uFillTx/>
                <a:latin typeface="Abadi"/>
              </a:rPr>
              <a:t>Logistic Regression</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2200" strike="noStrike" u="none">
                <a:solidFill>
                  <a:schemeClr val="accent3">
                    <a:lumMod val="25000"/>
                  </a:schemeClr>
                </a:solidFill>
                <a:effectLst/>
                <a:uFillTx/>
                <a:latin typeface="Abadi"/>
              </a:rPr>
              <a:t>Support Vector Machine</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2200" strike="noStrike" u="none">
                <a:solidFill>
                  <a:schemeClr val="accent3">
                    <a:lumMod val="25000"/>
                  </a:schemeClr>
                </a:solidFill>
                <a:effectLst/>
                <a:uFillTx/>
                <a:latin typeface="Abadi"/>
              </a:rPr>
              <a:t>Decision Tree</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Wingdings" charset="2"/>
              <a:buChar char=""/>
              <a:tabLst>
                <a:tab algn="l" pos="0"/>
              </a:tabLst>
            </a:pPr>
            <a:r>
              <a:rPr b="0" lang="en-US" sz="2200" strike="noStrike" u="none">
                <a:solidFill>
                  <a:schemeClr val="accent3">
                    <a:lumMod val="25000"/>
                  </a:schemeClr>
                </a:solidFill>
                <a:effectLst/>
                <a:uFillTx/>
                <a:latin typeface="Abadi"/>
              </a:rPr>
              <a:t>K-Nearest Neighbor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train_test_split function to gather training and testing data for models above. Measured the accuracy score and visualized accuracy in a confusion matrix.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https://github.com/jdowling23/Applied-Data-Science-SpaceX-Launch/blob/main/SpaceX_Machine%20Learning%20Prediction.ipynb</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Predictive Analysis (Classification)</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FDD483AB-D6A3-492D-9454-CBE7E19F35BF}"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
          <p:cNvSpPr/>
          <p:nvPr/>
        </p:nvSpPr>
        <p:spPr>
          <a:xfrm>
            <a:off x="914400" y="685800"/>
            <a:ext cx="10286640" cy="221760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0" lang="en-US" sz="4000" strike="noStrike" u="none">
                <a:solidFill>
                  <a:srgbClr val="0b49cb"/>
                </a:solidFill>
                <a:effectLst/>
                <a:uFillTx/>
                <a:latin typeface="Abadi"/>
                <a:ea typeface="IBM Plex Mono SemiBold"/>
              </a:rPr>
              <a:t>Predictive Analysis (Classification)</a:t>
            </a:r>
            <a:endParaRPr b="0" lang="en-US" sz="4000" strike="noStrike" u="none">
              <a:solidFill>
                <a:srgbClr val="000000"/>
              </a:solidFill>
              <a:effectLst/>
              <a:uFillTx/>
              <a:latin typeface="Arial"/>
            </a:endParaRPr>
          </a:p>
          <a:p>
            <a:pPr defTabSz="914400">
              <a:lnSpc>
                <a:spcPct val="90000"/>
              </a:lnSpc>
            </a:pPr>
            <a:endParaRPr b="0" lang="en-US" sz="4000" strike="noStrike" u="none">
              <a:solidFill>
                <a:srgbClr val="000000"/>
              </a:solidFill>
              <a:effectLst/>
              <a:uFillTx/>
              <a:latin typeface="Arial"/>
            </a:endParaRPr>
          </a:p>
          <a:p>
            <a:pPr defTabSz="914400">
              <a:lnSpc>
                <a:spcPct val="90000"/>
              </a:lnSpc>
            </a:pPr>
            <a:r>
              <a:rPr b="0" lang="en-US" sz="2000" strike="noStrike" u="none">
                <a:solidFill>
                  <a:srgbClr val="000000"/>
                </a:solidFill>
                <a:effectLst/>
                <a:uFillTx/>
                <a:latin typeface="Abadi"/>
                <a:ea typeface="IBM Plex Mono SemiBold"/>
              </a:rPr>
              <a:t>Comparing the accuracy of the different models: </a:t>
            </a:r>
            <a:endParaRPr b="0" lang="en-US" sz="2000" strike="noStrike" u="none">
              <a:solidFill>
                <a:srgbClr val="000000"/>
              </a:solidFill>
              <a:effectLst/>
              <a:uFillTx/>
              <a:latin typeface="Arial"/>
            </a:endParaRPr>
          </a:p>
          <a:p>
            <a:pPr defTabSz="914400">
              <a:lnSpc>
                <a:spcPct val="90000"/>
              </a:lnSpc>
            </a:pPr>
            <a:endParaRPr b="0" lang="en-US" sz="2000" strike="noStrike" u="none">
              <a:solidFill>
                <a:srgbClr val="000000"/>
              </a:solidFill>
              <a:effectLst/>
              <a:uFillTx/>
              <a:latin typeface="Arial"/>
            </a:endParaRPr>
          </a:p>
          <a:p>
            <a:pPr defTabSz="914400">
              <a:lnSpc>
                <a:spcPct val="90000"/>
              </a:lnSpc>
            </a:pPr>
            <a:endParaRPr b="0" lang="en-US" sz="2000" strike="noStrike" u="none">
              <a:solidFill>
                <a:srgbClr val="000000"/>
              </a:solidFill>
              <a:effectLst/>
              <a:uFillTx/>
              <a:latin typeface="Arial"/>
            </a:endParaRPr>
          </a:p>
          <a:p>
            <a:pPr defTabSz="914400">
              <a:lnSpc>
                <a:spcPct val="90000"/>
              </a:lnSpc>
            </a:pPr>
            <a:endParaRPr b="0" lang="en-US" sz="2000" strike="noStrike" u="none">
              <a:solidFill>
                <a:srgbClr val="000000"/>
              </a:solidFill>
              <a:effectLst/>
              <a:uFillTx/>
              <a:latin typeface="Arial"/>
            </a:endParaRPr>
          </a:p>
        </p:txBody>
      </p:sp>
      <p:pic>
        <p:nvPicPr>
          <p:cNvPr id="111" name="" descr=""/>
          <p:cNvPicPr/>
          <p:nvPr/>
        </p:nvPicPr>
        <p:blipFill>
          <a:blip r:embed="rId1"/>
          <a:stretch/>
        </p:blipFill>
        <p:spPr>
          <a:xfrm>
            <a:off x="914400" y="2743200"/>
            <a:ext cx="3228480" cy="1666080"/>
          </a:xfrm>
          <a:prstGeom prst="rect">
            <a:avLst/>
          </a:prstGeom>
          <a:noFill/>
          <a:ln w="0">
            <a:noFill/>
          </a:ln>
        </p:spPr>
      </p:pic>
      <p:sp>
        <p:nvSpPr>
          <p:cNvPr id="2" name="PlaceHolder 1"/>
          <p:cNvSpPr>
            <a:spLocks noGrp="1"/>
          </p:cNvSpPr>
          <p:nvPr>
            <p:ph type="sldNum" idx="3"/>
          </p:nvPr>
        </p:nvSpPr>
        <p:spPr/>
        <p:txBody>
          <a:bodyPr/>
          <a:p>
            <a:fld id="{7621BB63-CBD3-4C40-B009-D424E417A225}"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fontScale="40000" lnSpcReduction="19999"/>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Exploratory data analysis results</a:t>
            </a:r>
            <a:endParaRPr b="0" lang="en-US" sz="2200" strike="noStrike" u="none">
              <a:solidFill>
                <a:srgbClr val="000000"/>
              </a:solidFill>
              <a:effectLst/>
              <a:uFillTx/>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200" strike="noStrike" u="none">
                <a:solidFill>
                  <a:schemeClr val="accent3">
                    <a:lumMod val="25000"/>
                  </a:schemeClr>
                </a:solidFill>
                <a:effectLst/>
                <a:uFillTx/>
                <a:latin typeface="Abadi"/>
              </a:rPr>
              <a:t>Success rate has increased over time since 2014</a:t>
            </a:r>
            <a:endParaRPr b="0" lang="en-US" sz="2200" strike="noStrike" u="none">
              <a:solidFill>
                <a:srgbClr val="000000"/>
              </a:solidFill>
              <a:effectLst/>
              <a:uFillTx/>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200" strike="noStrike" u="none">
                <a:solidFill>
                  <a:schemeClr val="accent3">
                    <a:lumMod val="25000"/>
                  </a:schemeClr>
                </a:solidFill>
                <a:effectLst/>
                <a:uFillTx/>
                <a:latin typeface="Abadi"/>
              </a:rPr>
              <a:t>Heavy payloads are more successful for Polar, LEO and ISS orbits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Interactive analytics demo in screenshots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Predictive analysis results</a:t>
            </a:r>
            <a:endParaRPr b="0" lang="en-US" sz="2200" strike="noStrike" u="none">
              <a:solidFill>
                <a:srgbClr val="000000"/>
              </a:solidFill>
              <a:effectLst/>
              <a:uFillTx/>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200" strike="noStrike" u="none">
                <a:solidFill>
                  <a:schemeClr val="accent3">
                    <a:lumMod val="25000"/>
                  </a:schemeClr>
                </a:solidFill>
                <a:effectLst/>
                <a:uFillTx/>
                <a:latin typeface="Abadi"/>
              </a:rPr>
              <a:t>The decision tree provided the most accurate score among the models used, at 88% when predicting launch success rates. </a:t>
            </a:r>
            <a:endParaRPr b="0" lang="en-US" sz="2200" strike="noStrike" u="none">
              <a:solidFill>
                <a:srgbClr val="000000"/>
              </a:solidFill>
              <a:effectLst/>
              <a:uFillTx/>
              <a:latin typeface="Arial"/>
            </a:endParaRPr>
          </a:p>
          <a:p>
            <a:pPr defTabSz="914400">
              <a:lnSpc>
                <a:spcPct val="90000"/>
              </a:lnSpc>
              <a:spcBef>
                <a:spcPts val="499"/>
              </a:spcBef>
            </a:pPr>
            <a:endParaRPr b="0" lang="en-US" sz="1800" strike="noStrike" u="none">
              <a:solidFill>
                <a:srgbClr val="000000"/>
              </a:solidFill>
              <a:effectLst/>
              <a:uFillTx/>
              <a:latin typeface="Arial"/>
            </a:endParaRPr>
          </a:p>
          <a:p>
            <a:pPr marL="457200" defTabSz="914400">
              <a:lnSpc>
                <a:spcPct val="90000"/>
              </a:lnSpc>
              <a:spcBef>
                <a:spcPts val="499"/>
              </a:spcBef>
              <a:tabLst>
                <a:tab algn="l" pos="0"/>
              </a:tabLst>
            </a:pPr>
            <a:endParaRPr b="0" lang="en-US" sz="1800" strike="noStrike" u="none">
              <a:solidFill>
                <a:srgbClr val="000000"/>
              </a:solidFill>
              <a:effectLst/>
              <a:uFillTx/>
              <a:latin typeface="Arial"/>
            </a:endParaRPr>
          </a:p>
        </p:txBody>
      </p:sp>
      <p:sp>
        <p:nvSpPr>
          <p:cNvPr id="11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Results</a:t>
            </a:r>
            <a:endParaRPr b="0" lang="en-US" sz="4000" strike="noStrike" u="none">
              <a:solidFill>
                <a:srgbClr val="000000"/>
              </a:solidFill>
              <a:effectLst/>
              <a:uFillTx/>
              <a:latin typeface="Arial"/>
            </a:endParaRPr>
          </a:p>
        </p:txBody>
      </p:sp>
      <p:sp>
        <p:nvSpPr>
          <p:cNvPr id="2" name="PlaceHolder 1"/>
          <p:cNvSpPr>
            <a:spLocks noGrp="1"/>
          </p:cNvSpPr>
          <p:nvPr>
            <p:ph type="sldNum" idx="3"/>
          </p:nvPr>
        </p:nvSpPr>
        <p:spPr/>
        <p:txBody>
          <a:bodyPr/>
          <a:p>
            <a:fld id="{734AA0E7-BAE3-4B80-9697-3B573A9988AF}"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 name="PlaceHolder 1"/>
          <p:cNvSpPr>
            <a:spLocks noGrp="1"/>
          </p:cNvSpPr>
          <p:nvPr>
            <p:ph type="sldNum" idx="37"/>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3F6472A-AB7D-4802-8390-887DAB6748D0}"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70"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Executive Summary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Introduction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Methodology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Conclusion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Appendix</a:t>
            </a:r>
            <a:endParaRPr b="0" lang="en-US" sz="2200" strike="noStrike" u="none">
              <a:solidFill>
                <a:srgbClr val="000000"/>
              </a:solidFill>
              <a:effectLst/>
              <a:uFillTx/>
              <a:latin typeface="Arial"/>
            </a:endParaRPr>
          </a:p>
        </p:txBody>
      </p:sp>
      <p:sp>
        <p:nvSpPr>
          <p:cNvPr id="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Outline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4" name="TextBox 1"/>
          <p:cNvSpPr/>
          <p:nvPr/>
        </p:nvSpPr>
        <p:spPr>
          <a:xfrm>
            <a:off x="798120" y="2529720"/>
            <a:ext cx="1057680" cy="36864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2</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PlaceHolder 1"/>
          <p:cNvSpPr>
            <a:spLocks noGrp="1"/>
          </p:cNvSpPr>
          <p:nvPr>
            <p:ph/>
          </p:nvPr>
        </p:nvSpPr>
        <p:spPr>
          <a:xfrm>
            <a:off x="1326240" y="1828800"/>
            <a:ext cx="9646560" cy="148608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600" strike="noStrike" u="none">
                <a:solidFill>
                  <a:schemeClr val="dk1"/>
                </a:solidFill>
                <a:effectLst/>
                <a:uFillTx/>
                <a:latin typeface="Calibri"/>
              </a:rPr>
              <a:t>The majority of the flights occurred at the CCA launch site and we saw success rate increase with increase in flight number. </a:t>
            </a:r>
            <a:endParaRPr b="0" lang="en-US" sz="1600" strike="noStrike" u="none">
              <a:solidFill>
                <a:srgbClr val="000000"/>
              </a:solidFill>
              <a:effectLst/>
              <a:uFillTx/>
              <a:latin typeface="Arial"/>
            </a:endParaRPr>
          </a:p>
        </p:txBody>
      </p:sp>
      <p:sp>
        <p:nvSpPr>
          <p:cNvPr id="11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Launch Site</a:t>
            </a:r>
            <a:endParaRPr b="0" lang="en-US" sz="4000" strike="noStrike" u="none">
              <a:solidFill>
                <a:srgbClr val="000000"/>
              </a:solidFill>
              <a:effectLst/>
              <a:uFillTx/>
              <a:latin typeface="Arial"/>
            </a:endParaRPr>
          </a:p>
        </p:txBody>
      </p:sp>
      <p:pic>
        <p:nvPicPr>
          <p:cNvPr id="117" name="" descr=""/>
          <p:cNvPicPr/>
          <p:nvPr/>
        </p:nvPicPr>
        <p:blipFill>
          <a:blip r:embed="rId2"/>
          <a:stretch/>
        </p:blipFill>
        <p:spPr>
          <a:xfrm>
            <a:off x="1600200" y="3543480"/>
            <a:ext cx="9459000" cy="2628720"/>
          </a:xfrm>
          <a:prstGeom prst="rect">
            <a:avLst/>
          </a:prstGeom>
          <a:noFill/>
          <a:ln w="0">
            <a:noFill/>
          </a:ln>
        </p:spPr>
      </p:pic>
      <p:sp>
        <p:nvSpPr>
          <p:cNvPr id="3" name="PlaceHolder 2"/>
          <p:cNvSpPr>
            <a:spLocks noGrp="1"/>
          </p:cNvSpPr>
          <p:nvPr>
            <p:ph type="sldNum" idx="3"/>
          </p:nvPr>
        </p:nvSpPr>
        <p:spPr/>
        <p:txBody>
          <a:bodyPr/>
          <a:p>
            <a:fld id="{4E28C947-DA61-4D84-873B-DCA979034D8D}"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PlaceHolder 1"/>
          <p:cNvSpPr>
            <a:spLocks noGrp="1"/>
          </p:cNvSpPr>
          <p:nvPr>
            <p:ph/>
          </p:nvPr>
        </p:nvSpPr>
        <p:spPr>
          <a:xfrm>
            <a:off x="770040" y="2069640"/>
            <a:ext cx="10431360" cy="113076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trike="noStrike" u="none">
                <a:solidFill>
                  <a:schemeClr val="accent3">
                    <a:lumMod val="25000"/>
                  </a:schemeClr>
                </a:solidFill>
                <a:effectLst/>
                <a:uFillTx/>
                <a:latin typeface="Abadi"/>
              </a:rPr>
              <a:t>There were no heavy payloads launched from the VAFB site. While the success rate for heavy payloads at the other 2 sites had a high success rate.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1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Launch Site</a:t>
            </a:r>
            <a:endParaRPr b="0" lang="en-US" sz="4000" strike="noStrike" u="none">
              <a:solidFill>
                <a:srgbClr val="000000"/>
              </a:solidFill>
              <a:effectLst/>
              <a:uFillTx/>
              <a:latin typeface="Arial"/>
            </a:endParaRPr>
          </a:p>
        </p:txBody>
      </p:sp>
      <p:pic>
        <p:nvPicPr>
          <p:cNvPr id="120" name="" descr=""/>
          <p:cNvPicPr/>
          <p:nvPr/>
        </p:nvPicPr>
        <p:blipFill>
          <a:blip r:embed="rId2"/>
          <a:stretch/>
        </p:blipFill>
        <p:spPr>
          <a:xfrm>
            <a:off x="1143000" y="3200400"/>
            <a:ext cx="9439920" cy="2609640"/>
          </a:xfrm>
          <a:prstGeom prst="rect">
            <a:avLst/>
          </a:prstGeom>
          <a:noFill/>
          <a:ln w="0">
            <a:noFill/>
          </a:ln>
        </p:spPr>
      </p:pic>
      <p:sp>
        <p:nvSpPr>
          <p:cNvPr id="3" name="PlaceHolder 2"/>
          <p:cNvSpPr>
            <a:spLocks noGrp="1"/>
          </p:cNvSpPr>
          <p:nvPr>
            <p:ph type="sldNum" idx="3"/>
          </p:nvPr>
        </p:nvSpPr>
        <p:spPr/>
        <p:txBody>
          <a:bodyPr/>
          <a:p>
            <a:fld id="{6CFA66F9-32C6-4C37-99C8-B2C445A17DFA}"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1" name="PlaceHolder 1"/>
          <p:cNvSpPr>
            <a:spLocks noGrp="1"/>
          </p:cNvSpPr>
          <p:nvPr>
            <p:ph/>
          </p:nvPr>
        </p:nvSpPr>
        <p:spPr>
          <a:xfrm>
            <a:off x="770040" y="2082240"/>
            <a:ext cx="3931560" cy="38613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Bar chart for the success rate of each orbit type</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ES-L1, GEO, HEO, and SSO orbits had a 100% success rate. </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SO orbits had either zero launches or zero success</a:t>
            </a:r>
            <a:endParaRPr b="0" lang="en-US" sz="2200" strike="noStrike" u="none">
              <a:solidFill>
                <a:srgbClr val="000000"/>
              </a:solidFill>
              <a:effectLst/>
              <a:uFillTx/>
              <a:latin typeface="Arial"/>
            </a:endParaRPr>
          </a:p>
          <a:p>
            <a:pPr indent="0" defTabSz="914400">
              <a:lnSpc>
                <a:spcPct val="100000"/>
              </a:lnSpc>
              <a:spcBef>
                <a:spcPts val="1400"/>
              </a:spcBef>
              <a:buNone/>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2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Success Rate vs. Orbit Type</a:t>
            </a:r>
            <a:endParaRPr b="0" lang="en-US" sz="4000" strike="noStrike" u="none">
              <a:solidFill>
                <a:srgbClr val="000000"/>
              </a:solidFill>
              <a:effectLst/>
              <a:uFillTx/>
              <a:latin typeface="Arial"/>
            </a:endParaRPr>
          </a:p>
        </p:txBody>
      </p:sp>
      <p:pic>
        <p:nvPicPr>
          <p:cNvPr id="123" name="" descr=""/>
          <p:cNvPicPr/>
          <p:nvPr/>
        </p:nvPicPr>
        <p:blipFill>
          <a:blip r:embed="rId2"/>
          <a:stretch/>
        </p:blipFill>
        <p:spPr>
          <a:xfrm>
            <a:off x="5762520" y="1971720"/>
            <a:ext cx="5210280" cy="3743280"/>
          </a:xfrm>
          <a:prstGeom prst="rect">
            <a:avLst/>
          </a:prstGeom>
          <a:noFill/>
          <a:ln w="0">
            <a:noFill/>
          </a:ln>
        </p:spPr>
      </p:pic>
      <p:sp>
        <p:nvSpPr>
          <p:cNvPr id="3" name="PlaceHolder 2"/>
          <p:cNvSpPr>
            <a:spLocks noGrp="1"/>
          </p:cNvSpPr>
          <p:nvPr>
            <p:ph type="sldNum" idx="3"/>
          </p:nvPr>
        </p:nvSpPr>
        <p:spPr/>
        <p:txBody>
          <a:bodyPr/>
          <a:p>
            <a:fld id="{DB4582BD-2CBF-47C4-9508-0866501AEFD6}"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p:nvPr>
        </p:nvSpPr>
        <p:spPr>
          <a:xfrm>
            <a:off x="770040" y="1600200"/>
            <a:ext cx="10659960" cy="135936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US" sz="2200" strike="noStrike" u="none">
                <a:solidFill>
                  <a:schemeClr val="accent3">
                    <a:lumMod val="25000"/>
                  </a:schemeClr>
                </a:solidFill>
                <a:effectLst/>
                <a:uFillTx/>
                <a:latin typeface="Abadi"/>
              </a:rPr>
              <a:t>LEO orbits seem to be more successful with increase in flight number. Where GTO orbits seem to have no correlation.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2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Orbit Type</a:t>
            </a:r>
            <a:endParaRPr b="0" lang="en-US" sz="4000" strike="noStrike" u="none">
              <a:solidFill>
                <a:srgbClr val="000000"/>
              </a:solidFill>
              <a:effectLst/>
              <a:uFillTx/>
              <a:latin typeface="Arial"/>
            </a:endParaRPr>
          </a:p>
        </p:txBody>
      </p:sp>
      <p:pic>
        <p:nvPicPr>
          <p:cNvPr id="126" name="" descr=""/>
          <p:cNvPicPr/>
          <p:nvPr/>
        </p:nvPicPr>
        <p:blipFill>
          <a:blip r:embed="rId2"/>
          <a:stretch/>
        </p:blipFill>
        <p:spPr>
          <a:xfrm>
            <a:off x="1037520" y="2828880"/>
            <a:ext cx="9706680" cy="3114720"/>
          </a:xfrm>
          <a:prstGeom prst="rect">
            <a:avLst/>
          </a:prstGeom>
          <a:noFill/>
          <a:ln w="0">
            <a:noFill/>
          </a:ln>
        </p:spPr>
      </p:pic>
      <p:sp>
        <p:nvSpPr>
          <p:cNvPr id="3" name="PlaceHolder 2"/>
          <p:cNvSpPr>
            <a:spLocks noGrp="1"/>
          </p:cNvSpPr>
          <p:nvPr>
            <p:ph type="sldNum" idx="3"/>
          </p:nvPr>
        </p:nvSpPr>
        <p:spPr/>
        <p:txBody>
          <a:bodyPr/>
          <a:p>
            <a:fld id="{9FD25129-9D37-4DBE-ADEF-160C4440D0D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7" name="PlaceHolder 1"/>
          <p:cNvSpPr>
            <a:spLocks noGrp="1"/>
          </p:cNvSpPr>
          <p:nvPr>
            <p:ph/>
          </p:nvPr>
        </p:nvSpPr>
        <p:spPr>
          <a:xfrm>
            <a:off x="770040" y="2057400"/>
            <a:ext cx="10659960" cy="1143000"/>
          </a:xfrm>
          <a:prstGeom prst="rect">
            <a:avLst/>
          </a:prstGeom>
          <a:noFill/>
          <a:ln w="0">
            <a:noFill/>
          </a:ln>
        </p:spPr>
        <p:txBody>
          <a:bodyPr lIns="90000" rIns="90000" tIns="45000" bIns="45000" anchor="t">
            <a:normAutofit fontScale="85000" lnSpcReduction="19999"/>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Heavy payloads have a higher success rate for LEO, ISS, and Polar orbits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GTO orbits seem to be unrelated as both success and failed launches are present</a:t>
            </a:r>
            <a:endParaRPr b="0" lang="en-US" sz="2200" strike="noStrike" u="none">
              <a:solidFill>
                <a:srgbClr val="000000"/>
              </a:solidFill>
              <a:effectLst/>
              <a:uFillTx/>
              <a:latin typeface="Arial"/>
            </a:endParaRPr>
          </a:p>
        </p:txBody>
      </p:sp>
      <p:sp>
        <p:nvSpPr>
          <p:cNvPr id="12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Orbit Type</a:t>
            </a:r>
            <a:endParaRPr b="0" lang="en-US" sz="4000" strike="noStrike" u="none">
              <a:solidFill>
                <a:srgbClr val="000000"/>
              </a:solidFill>
              <a:effectLst/>
              <a:uFillTx/>
              <a:latin typeface="Arial"/>
            </a:endParaRPr>
          </a:p>
        </p:txBody>
      </p:sp>
      <p:pic>
        <p:nvPicPr>
          <p:cNvPr id="129" name="" descr=""/>
          <p:cNvPicPr/>
          <p:nvPr/>
        </p:nvPicPr>
        <p:blipFill>
          <a:blip r:embed="rId2"/>
          <a:stretch/>
        </p:blipFill>
        <p:spPr>
          <a:xfrm>
            <a:off x="1143000" y="3429000"/>
            <a:ext cx="9668520" cy="3038400"/>
          </a:xfrm>
          <a:prstGeom prst="rect">
            <a:avLst/>
          </a:prstGeom>
          <a:noFill/>
          <a:ln w="0">
            <a:noFill/>
          </a:ln>
        </p:spPr>
      </p:pic>
      <p:sp>
        <p:nvSpPr>
          <p:cNvPr id="3" name="PlaceHolder 2"/>
          <p:cNvSpPr>
            <a:spLocks noGrp="1"/>
          </p:cNvSpPr>
          <p:nvPr>
            <p:ph type="sldNum" idx="3"/>
          </p:nvPr>
        </p:nvSpPr>
        <p:spPr/>
        <p:txBody>
          <a:bodyPr/>
          <a:p>
            <a:fld id="{66DC59E3-911F-4C35-B1FB-ADEFB9AF1CDA}"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PlaceHolder 1"/>
          <p:cNvSpPr>
            <a:spLocks noGrp="1"/>
          </p:cNvSpPr>
          <p:nvPr>
            <p:ph/>
          </p:nvPr>
        </p:nvSpPr>
        <p:spPr>
          <a:xfrm>
            <a:off x="770040" y="2069640"/>
            <a:ext cx="3931560" cy="38109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The success rate has continued to increase since 2013 with the exception to a slight dip in 2018.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3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Success Yearly Trend</a:t>
            </a:r>
            <a:endParaRPr b="0" lang="en-US" sz="4000" strike="noStrike" u="none">
              <a:solidFill>
                <a:srgbClr val="000000"/>
              </a:solidFill>
              <a:effectLst/>
              <a:uFillTx/>
              <a:latin typeface="Arial"/>
            </a:endParaRPr>
          </a:p>
        </p:txBody>
      </p:sp>
      <p:pic>
        <p:nvPicPr>
          <p:cNvPr id="132" name="" descr=""/>
          <p:cNvPicPr/>
          <p:nvPr/>
        </p:nvPicPr>
        <p:blipFill>
          <a:blip r:embed="rId2"/>
          <a:stretch/>
        </p:blipFill>
        <p:spPr>
          <a:xfrm>
            <a:off x="5715000" y="2009880"/>
            <a:ext cx="5372280" cy="3705120"/>
          </a:xfrm>
          <a:prstGeom prst="rect">
            <a:avLst/>
          </a:prstGeom>
          <a:noFill/>
          <a:ln w="0">
            <a:noFill/>
          </a:ln>
        </p:spPr>
      </p:pic>
      <p:sp>
        <p:nvSpPr>
          <p:cNvPr id="3" name="PlaceHolder 2"/>
          <p:cNvSpPr>
            <a:spLocks noGrp="1"/>
          </p:cNvSpPr>
          <p:nvPr>
            <p:ph type="sldNum" idx="3"/>
          </p:nvPr>
        </p:nvSpPr>
        <p:spPr/>
        <p:txBody>
          <a:bodyPr/>
          <a:p>
            <a:fld id="{0E62A397-0E2A-4CD1-BD98-B9DA0F59B6CB}"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names of the unique launch sites</a:t>
            </a:r>
            <a:endParaRPr b="0" lang="en-US" sz="2200" strike="noStrike" u="none">
              <a:solidFill>
                <a:srgbClr val="000000"/>
              </a:solidFill>
              <a:effectLst/>
              <a:uFillTx/>
              <a:latin typeface="Arial"/>
            </a:endParaRPr>
          </a:p>
        </p:txBody>
      </p:sp>
      <p:sp>
        <p:nvSpPr>
          <p:cNvPr id="13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All Launch Site Names</a:t>
            </a:r>
            <a:endParaRPr b="0" lang="en-US" sz="4000" strike="noStrike" u="none">
              <a:solidFill>
                <a:srgbClr val="000000"/>
              </a:solidFill>
              <a:effectLst/>
              <a:uFillTx/>
              <a:latin typeface="Arial"/>
            </a:endParaRPr>
          </a:p>
        </p:txBody>
      </p:sp>
      <p:pic>
        <p:nvPicPr>
          <p:cNvPr id="135" name="" descr=""/>
          <p:cNvPicPr/>
          <p:nvPr/>
        </p:nvPicPr>
        <p:blipFill>
          <a:blip r:embed="rId2"/>
          <a:stretch/>
        </p:blipFill>
        <p:spPr>
          <a:xfrm>
            <a:off x="3371760" y="2971800"/>
            <a:ext cx="4400640" cy="2361960"/>
          </a:xfrm>
          <a:prstGeom prst="rect">
            <a:avLst/>
          </a:prstGeom>
          <a:noFill/>
          <a:ln w="0">
            <a:noFill/>
          </a:ln>
        </p:spPr>
      </p:pic>
      <p:sp>
        <p:nvSpPr>
          <p:cNvPr id="3" name="PlaceHolder 2"/>
          <p:cNvSpPr>
            <a:spLocks noGrp="1"/>
          </p:cNvSpPr>
          <p:nvPr>
            <p:ph type="sldNum" idx="3"/>
          </p:nvPr>
        </p:nvSpPr>
        <p:spPr/>
        <p:txBody>
          <a:bodyPr/>
          <a:p>
            <a:fld id="{EFE7C41B-1EFD-4DC5-BFA6-C296DBA7B3A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PlaceHolder 1"/>
          <p:cNvSpPr>
            <a:spLocks noGrp="1"/>
          </p:cNvSpPr>
          <p:nvPr>
            <p:ph/>
          </p:nvPr>
        </p:nvSpPr>
        <p:spPr>
          <a:xfrm>
            <a:off x="770760" y="1371600"/>
            <a:ext cx="9744840" cy="1251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5 records where launch sites begin with `CCA`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 the ‘like’ keyword and ‘%’ in the string to find sites with ‘CCA’</a:t>
            </a:r>
            <a:endParaRPr b="0" lang="en-US" sz="2200" strike="noStrike" u="none">
              <a:solidFill>
                <a:srgbClr val="000000"/>
              </a:solidFill>
              <a:effectLst/>
              <a:uFillTx/>
              <a:latin typeface="Arial"/>
            </a:endParaRPr>
          </a:p>
        </p:txBody>
      </p:sp>
      <p:sp>
        <p:nvSpPr>
          <p:cNvPr id="13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Names Begin with 'CCA'</a:t>
            </a:r>
            <a:endParaRPr b="0" lang="en-US" sz="4000" strike="noStrike" u="none">
              <a:solidFill>
                <a:srgbClr val="000000"/>
              </a:solidFill>
              <a:effectLst/>
              <a:uFillTx/>
              <a:latin typeface="Arial"/>
            </a:endParaRPr>
          </a:p>
        </p:txBody>
      </p:sp>
      <p:pic>
        <p:nvPicPr>
          <p:cNvPr id="138" name="" descr=""/>
          <p:cNvPicPr/>
          <p:nvPr/>
        </p:nvPicPr>
        <p:blipFill>
          <a:blip r:embed="rId2"/>
          <a:stretch/>
        </p:blipFill>
        <p:spPr>
          <a:xfrm>
            <a:off x="1361160" y="2623320"/>
            <a:ext cx="9383040" cy="3552840"/>
          </a:xfrm>
          <a:prstGeom prst="rect">
            <a:avLst/>
          </a:prstGeom>
          <a:noFill/>
          <a:ln w="0">
            <a:noFill/>
          </a:ln>
        </p:spPr>
      </p:pic>
      <p:sp>
        <p:nvSpPr>
          <p:cNvPr id="3" name="PlaceHolder 2"/>
          <p:cNvSpPr>
            <a:spLocks noGrp="1"/>
          </p:cNvSpPr>
          <p:nvPr>
            <p:ph type="sldNum" idx="3"/>
          </p:nvPr>
        </p:nvSpPr>
        <p:spPr/>
        <p:txBody>
          <a:bodyPr/>
          <a:p>
            <a:fld id="{DB574138-6BB1-4341-A677-77358B97E970}"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payload carried by boosters from NASA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the ‘sum()’ function to find the total payload mass from all launches. </a:t>
            </a:r>
            <a:endParaRPr b="0" lang="en-US" sz="2200" strike="noStrike" u="none">
              <a:solidFill>
                <a:srgbClr val="000000"/>
              </a:solidFill>
              <a:effectLst/>
              <a:uFillTx/>
              <a:latin typeface="Arial"/>
            </a:endParaRPr>
          </a:p>
        </p:txBody>
      </p:sp>
      <p:sp>
        <p:nvSpPr>
          <p:cNvPr id="14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Total Payload Mass</a:t>
            </a:r>
            <a:endParaRPr b="0" lang="en-US" sz="4000" strike="noStrike" u="none">
              <a:solidFill>
                <a:srgbClr val="000000"/>
              </a:solidFill>
              <a:effectLst/>
              <a:uFillTx/>
              <a:latin typeface="Arial"/>
            </a:endParaRPr>
          </a:p>
        </p:txBody>
      </p:sp>
      <p:pic>
        <p:nvPicPr>
          <p:cNvPr id="141" name="" descr=""/>
          <p:cNvPicPr/>
          <p:nvPr/>
        </p:nvPicPr>
        <p:blipFill>
          <a:blip r:embed="rId2"/>
          <a:stretch/>
        </p:blipFill>
        <p:spPr>
          <a:xfrm>
            <a:off x="866520" y="3886200"/>
            <a:ext cx="4619880" cy="1542600"/>
          </a:xfrm>
          <a:prstGeom prst="rect">
            <a:avLst/>
          </a:prstGeom>
          <a:noFill/>
          <a:ln w="0">
            <a:noFill/>
          </a:ln>
        </p:spPr>
      </p:pic>
      <p:sp>
        <p:nvSpPr>
          <p:cNvPr id="3" name="PlaceHolder 2"/>
          <p:cNvSpPr>
            <a:spLocks noGrp="1"/>
          </p:cNvSpPr>
          <p:nvPr>
            <p:ph type="sldNum" idx="3"/>
          </p:nvPr>
        </p:nvSpPr>
        <p:spPr/>
        <p:txBody>
          <a:bodyPr/>
          <a:p>
            <a:fld id="{A746861D-8D59-488E-B6C8-DFB20E7AA246}"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type="sldNum" idx="38"/>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F3094566-672F-470F-8FED-1E17256C7488}"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73" name="Content Placeholder 2"/>
          <p:cNvSpPr/>
          <p:nvPr/>
        </p:nvSpPr>
        <p:spPr>
          <a:xfrm>
            <a:off x="959040" y="2684880"/>
            <a:ext cx="4017240" cy="1039320"/>
          </a:xfrm>
          <a:prstGeom prst="rect">
            <a:avLst/>
          </a:prstGeom>
          <a:noFill/>
          <a:ln w="0">
            <a:noFill/>
          </a:ln>
        </p:spPr>
        <p:style>
          <a:lnRef idx="0"/>
          <a:fillRef idx="0"/>
          <a:effectRef idx="0"/>
          <a:fontRef idx="minor"/>
        </p:style>
        <p:txBody>
          <a:bodyPr lIns="90000" rIns="90000" tIns="45000" bIns="45000" anchor="t">
            <a:normAutofit fontScale="92500" lnSpcReduction="9999"/>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methodologies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all results</a:t>
            </a:r>
            <a:endParaRPr b="0" lang="en-US" sz="2200" strike="noStrike" u="none">
              <a:solidFill>
                <a:srgbClr val="000000"/>
              </a:solidFill>
              <a:effectLst/>
              <a:uFillTx/>
              <a:latin typeface="Arial"/>
            </a:endParaRPr>
          </a:p>
        </p:txBody>
      </p:sp>
      <p:sp>
        <p:nvSpPr>
          <p:cNvPr id="7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Executive Summary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2"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average payload mass carried by booster version F9 v1.1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the ‘avg()’ function and filtered on ‘Booster_Version’ for desired results of 2928.4 KG</a:t>
            </a:r>
            <a:endParaRPr b="0" lang="en-US" sz="2200" strike="noStrike" u="none">
              <a:solidFill>
                <a:srgbClr val="000000"/>
              </a:solidFill>
              <a:effectLst/>
              <a:uFillTx/>
              <a:latin typeface="Arial"/>
            </a:endParaRPr>
          </a:p>
        </p:txBody>
      </p:sp>
      <p:sp>
        <p:nvSpPr>
          <p:cNvPr id="14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Average Payload Mass by F9 v1.1</a:t>
            </a:r>
            <a:endParaRPr b="0" lang="en-US" sz="4000" strike="noStrike" u="none">
              <a:solidFill>
                <a:srgbClr val="000000"/>
              </a:solidFill>
              <a:effectLst/>
              <a:uFillTx/>
              <a:latin typeface="Arial"/>
            </a:endParaRPr>
          </a:p>
        </p:txBody>
      </p:sp>
      <p:pic>
        <p:nvPicPr>
          <p:cNvPr id="144" name="" descr=""/>
          <p:cNvPicPr/>
          <p:nvPr/>
        </p:nvPicPr>
        <p:blipFill>
          <a:blip r:embed="rId2"/>
          <a:stretch/>
        </p:blipFill>
        <p:spPr>
          <a:xfrm>
            <a:off x="914040" y="3657600"/>
            <a:ext cx="5715360" cy="1599840"/>
          </a:xfrm>
          <a:prstGeom prst="rect">
            <a:avLst/>
          </a:prstGeom>
          <a:noFill/>
          <a:ln w="0">
            <a:noFill/>
          </a:ln>
        </p:spPr>
      </p:pic>
      <p:sp>
        <p:nvSpPr>
          <p:cNvPr id="3" name="PlaceHolder 2"/>
          <p:cNvSpPr>
            <a:spLocks noGrp="1"/>
          </p:cNvSpPr>
          <p:nvPr>
            <p:ph type="sldNum" idx="3"/>
          </p:nvPr>
        </p:nvSpPr>
        <p:spPr/>
        <p:txBody>
          <a:bodyPr/>
          <a:p>
            <a:fld id="{0D9296C3-C768-4E9B-A453-64429D899A39}"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PlaceHolder 1"/>
          <p:cNvSpPr>
            <a:spLocks noGrp="1"/>
          </p:cNvSpPr>
          <p:nvPr>
            <p:ph/>
          </p:nvPr>
        </p:nvSpPr>
        <p:spPr>
          <a:xfrm>
            <a:off x="770040" y="1825560"/>
            <a:ext cx="974484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dates of the first successful landing outcome on ground pad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the ‘min’ function on the Date column and filtered on the Landing_Outcome column to get the first successful ground landing date. </a:t>
            </a:r>
            <a:endParaRPr b="0" lang="en-US" sz="2200" strike="noStrike" u="none">
              <a:solidFill>
                <a:srgbClr val="000000"/>
              </a:solidFill>
              <a:effectLst/>
              <a:uFillTx/>
              <a:latin typeface="Arial"/>
            </a:endParaRPr>
          </a:p>
        </p:txBody>
      </p:sp>
      <p:sp>
        <p:nvSpPr>
          <p:cNvPr id="14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First Successful Ground Landing Date</a:t>
            </a:r>
            <a:endParaRPr b="0" lang="en-US" sz="4000" strike="noStrike" u="none">
              <a:solidFill>
                <a:srgbClr val="000000"/>
              </a:solidFill>
              <a:effectLst/>
              <a:uFillTx/>
              <a:latin typeface="Arial"/>
            </a:endParaRPr>
          </a:p>
        </p:txBody>
      </p:sp>
      <p:pic>
        <p:nvPicPr>
          <p:cNvPr id="147" name="" descr=""/>
          <p:cNvPicPr/>
          <p:nvPr/>
        </p:nvPicPr>
        <p:blipFill>
          <a:blip r:embed="rId2"/>
          <a:stretch/>
        </p:blipFill>
        <p:spPr>
          <a:xfrm>
            <a:off x="894960" y="4096080"/>
            <a:ext cx="5734440" cy="1847520"/>
          </a:xfrm>
          <a:prstGeom prst="rect">
            <a:avLst/>
          </a:prstGeom>
          <a:noFill/>
          <a:ln w="0">
            <a:noFill/>
          </a:ln>
        </p:spPr>
      </p:pic>
      <p:sp>
        <p:nvSpPr>
          <p:cNvPr id="3" name="PlaceHolder 2"/>
          <p:cNvSpPr>
            <a:spLocks noGrp="1"/>
          </p:cNvSpPr>
          <p:nvPr>
            <p:ph type="sldNum" idx="3"/>
          </p:nvPr>
        </p:nvSpPr>
        <p:spPr/>
        <p:txBody>
          <a:bodyPr/>
          <a:p>
            <a:fld id="{986BE623-444D-406A-831E-7354C3AE4018}"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p:nvPr>
        </p:nvSpPr>
        <p:spPr>
          <a:xfrm>
            <a:off x="770040" y="1825560"/>
            <a:ext cx="9744840" cy="1603440"/>
          </a:xfrm>
          <a:prstGeom prst="rect">
            <a:avLst/>
          </a:prstGeom>
          <a:noFill/>
          <a:ln w="0">
            <a:noFill/>
          </a:ln>
        </p:spPr>
        <p:txBody>
          <a:bodyPr lIns="91440" rIns="91440" tIns="45720" bIns="45720" anchor="t">
            <a:normAutofit fontScale="85000" lnSpcReduction="19999"/>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boosters which have successfully landed on drone ship and had payload mass greater than 4000 but less than 6000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Distinct to filter Booster_Version and filtered on Landing_Outcome column for “Success (drone ship)” as well as desired payload mass values</a:t>
            </a:r>
            <a:endParaRPr b="0" lang="en-US" sz="2200" strike="noStrike" u="none">
              <a:solidFill>
                <a:srgbClr val="000000"/>
              </a:solidFill>
              <a:effectLst/>
              <a:uFillTx/>
              <a:latin typeface="Arial"/>
            </a:endParaRPr>
          </a:p>
        </p:txBody>
      </p:sp>
      <p:sp>
        <p:nvSpPr>
          <p:cNvPr id="14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5000" lnSpcReduction="19999"/>
          </a:bodyPr>
          <a:p>
            <a:pPr defTabSz="914400">
              <a:lnSpc>
                <a:spcPct val="90000"/>
              </a:lnSpc>
            </a:pPr>
            <a:r>
              <a:rPr b="0" lang="en-US" sz="4000" strike="noStrike" u="none">
                <a:solidFill>
                  <a:srgbClr val="0b49cb"/>
                </a:solidFill>
                <a:effectLst/>
                <a:uFillTx/>
                <a:latin typeface="Abadi"/>
                <a:ea typeface="IBM Plex Mono SemiBold"/>
              </a:rPr>
              <a:t>Successful Drone Ship Landing with Payload between 4000 and 6000</a:t>
            </a:r>
            <a:endParaRPr b="0" lang="en-US" sz="4000" strike="noStrike" u="none">
              <a:solidFill>
                <a:srgbClr val="000000"/>
              </a:solidFill>
              <a:effectLst/>
              <a:uFillTx/>
              <a:latin typeface="Arial"/>
            </a:endParaRPr>
          </a:p>
        </p:txBody>
      </p:sp>
      <p:pic>
        <p:nvPicPr>
          <p:cNvPr id="150" name="" descr=""/>
          <p:cNvPicPr/>
          <p:nvPr/>
        </p:nvPicPr>
        <p:blipFill>
          <a:blip r:embed="rId2"/>
          <a:stretch/>
        </p:blipFill>
        <p:spPr>
          <a:xfrm>
            <a:off x="914400" y="3814200"/>
            <a:ext cx="9411480" cy="2361960"/>
          </a:xfrm>
          <a:prstGeom prst="rect">
            <a:avLst/>
          </a:prstGeom>
          <a:noFill/>
          <a:ln w="0">
            <a:noFill/>
          </a:ln>
        </p:spPr>
      </p:pic>
      <p:sp>
        <p:nvSpPr>
          <p:cNvPr id="3" name="PlaceHolder 2"/>
          <p:cNvSpPr>
            <a:spLocks noGrp="1"/>
          </p:cNvSpPr>
          <p:nvPr>
            <p:ph type="sldNum" idx="3"/>
          </p:nvPr>
        </p:nvSpPr>
        <p:spPr/>
        <p:txBody>
          <a:bodyPr/>
          <a:p>
            <a:fld id="{0529FA6E-CC9A-4CFF-873A-80DF30937AB2}"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number of successful and failure mission outcomes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count function on Mission_Outcome column and grouped by same column to get counts of success and failed missions.</a:t>
            </a:r>
            <a:endParaRPr b="0" lang="en-US" sz="2200" strike="noStrike" u="none">
              <a:solidFill>
                <a:srgbClr val="000000"/>
              </a:solidFill>
              <a:effectLst/>
              <a:uFillTx/>
              <a:latin typeface="Arial"/>
            </a:endParaRPr>
          </a:p>
        </p:txBody>
      </p:sp>
      <p:sp>
        <p:nvSpPr>
          <p:cNvPr id="15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effectLst/>
                <a:uFillTx/>
                <a:latin typeface="Abadi"/>
                <a:ea typeface="IBM Plex Mono SemiBold"/>
              </a:rPr>
              <a:t>Total Number of Successful and Failure Mission Outcomes</a:t>
            </a:r>
            <a:endParaRPr b="0" lang="en-US" sz="4000" strike="noStrike" u="none">
              <a:solidFill>
                <a:srgbClr val="000000"/>
              </a:solidFill>
              <a:effectLst/>
              <a:uFillTx/>
              <a:latin typeface="Arial"/>
            </a:endParaRPr>
          </a:p>
        </p:txBody>
      </p:sp>
      <p:pic>
        <p:nvPicPr>
          <p:cNvPr id="153" name="" descr=""/>
          <p:cNvPicPr/>
          <p:nvPr/>
        </p:nvPicPr>
        <p:blipFill>
          <a:blip r:embed="rId2"/>
          <a:stretch/>
        </p:blipFill>
        <p:spPr>
          <a:xfrm>
            <a:off x="990360" y="3886200"/>
            <a:ext cx="6096240" cy="2161800"/>
          </a:xfrm>
          <a:prstGeom prst="rect">
            <a:avLst/>
          </a:prstGeom>
          <a:noFill/>
          <a:ln w="0">
            <a:noFill/>
          </a:ln>
        </p:spPr>
      </p:pic>
      <p:sp>
        <p:nvSpPr>
          <p:cNvPr id="3" name="PlaceHolder 2"/>
          <p:cNvSpPr>
            <a:spLocks noGrp="1"/>
          </p:cNvSpPr>
          <p:nvPr>
            <p:ph type="sldNum" idx="3"/>
          </p:nvPr>
        </p:nvSpPr>
        <p:spPr/>
        <p:txBody>
          <a:bodyPr/>
          <a:p>
            <a:fld id="{BBB378FF-36B1-472F-80CB-34449E58B7B4}"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 name="PlaceHolder 1"/>
          <p:cNvSpPr>
            <a:spLocks noGrp="1"/>
          </p:cNvSpPr>
          <p:nvPr>
            <p:ph/>
          </p:nvPr>
        </p:nvSpPr>
        <p:spPr>
          <a:xfrm>
            <a:off x="770040" y="1825560"/>
            <a:ext cx="448776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the booster which have carried the maximum payload mass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a subquery for PAYLOAD_MASS__KG_ column and the ‘max’ aggregate function. </a:t>
            </a:r>
            <a:endParaRPr b="0" lang="en-US" sz="2200" strike="noStrike" u="none">
              <a:solidFill>
                <a:srgbClr val="000000"/>
              </a:solidFill>
              <a:effectLst/>
              <a:uFillTx/>
              <a:latin typeface="Arial"/>
            </a:endParaRPr>
          </a:p>
        </p:txBody>
      </p:sp>
      <p:sp>
        <p:nvSpPr>
          <p:cNvPr id="15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Boosters Carried Maximum Payload</a:t>
            </a:r>
            <a:endParaRPr b="0" lang="en-US" sz="4000" strike="noStrike" u="none">
              <a:solidFill>
                <a:srgbClr val="000000"/>
              </a:solidFill>
              <a:effectLst/>
              <a:uFillTx/>
              <a:latin typeface="Arial"/>
            </a:endParaRPr>
          </a:p>
        </p:txBody>
      </p:sp>
      <p:pic>
        <p:nvPicPr>
          <p:cNvPr id="156" name="" descr=""/>
          <p:cNvPicPr/>
          <p:nvPr/>
        </p:nvPicPr>
        <p:blipFill>
          <a:blip r:embed="rId2"/>
          <a:stretch/>
        </p:blipFill>
        <p:spPr>
          <a:xfrm>
            <a:off x="5609880" y="1600200"/>
            <a:ext cx="5591520" cy="3200400"/>
          </a:xfrm>
          <a:prstGeom prst="rect">
            <a:avLst/>
          </a:prstGeom>
          <a:noFill/>
          <a:ln w="0">
            <a:noFill/>
          </a:ln>
        </p:spPr>
      </p:pic>
      <p:sp>
        <p:nvSpPr>
          <p:cNvPr id="3" name="PlaceHolder 2"/>
          <p:cNvSpPr>
            <a:spLocks noGrp="1"/>
          </p:cNvSpPr>
          <p:nvPr>
            <p:ph type="sldNum" idx="3"/>
          </p:nvPr>
        </p:nvSpPr>
        <p:spPr/>
        <p:txBody>
          <a:bodyPr/>
          <a:p>
            <a:fld id="{AD94A2C5-4F61-4564-A5CA-E089D7FA2E5E}"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PlaceHolder 1"/>
          <p:cNvSpPr>
            <a:spLocks noGrp="1"/>
          </p:cNvSpPr>
          <p:nvPr>
            <p:ph/>
          </p:nvPr>
        </p:nvSpPr>
        <p:spPr>
          <a:xfrm>
            <a:off x="770040" y="1825560"/>
            <a:ext cx="9744840" cy="1832040"/>
          </a:xfrm>
          <a:prstGeom prst="rect">
            <a:avLst/>
          </a:prstGeom>
          <a:noFill/>
          <a:ln w="0">
            <a:noFill/>
          </a:ln>
        </p:spPr>
        <p:txBody>
          <a:bodyPr lIns="91440" rIns="91440" tIns="45720" bIns="45720" anchor="t">
            <a:normAutofit fontScale="92500" lnSpcReduction="9999"/>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failed landing_outcomes in drone ship, their booster versions, and launch site names for in year 2015</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Used the substr function on Date column to get the required month in the year 2015. Also filtered on Landing_Outcome for “failure (drone ship)”</a:t>
            </a:r>
            <a:endParaRPr b="0" lang="en-US" sz="2200" strike="noStrike" u="none">
              <a:solidFill>
                <a:srgbClr val="000000"/>
              </a:solidFill>
              <a:effectLst/>
              <a:uFillTx/>
              <a:latin typeface="Arial"/>
            </a:endParaRPr>
          </a:p>
        </p:txBody>
      </p:sp>
      <p:sp>
        <p:nvSpPr>
          <p:cNvPr id="15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2015 Launch Records</a:t>
            </a:r>
            <a:endParaRPr b="0" lang="en-US" sz="4000" strike="noStrike" u="none">
              <a:solidFill>
                <a:srgbClr val="000000"/>
              </a:solidFill>
              <a:effectLst/>
              <a:uFillTx/>
              <a:latin typeface="Arial"/>
            </a:endParaRPr>
          </a:p>
        </p:txBody>
      </p:sp>
      <p:pic>
        <p:nvPicPr>
          <p:cNvPr id="159" name="" descr=""/>
          <p:cNvPicPr/>
          <p:nvPr/>
        </p:nvPicPr>
        <p:blipFill>
          <a:blip r:embed="rId2"/>
          <a:stretch/>
        </p:blipFill>
        <p:spPr>
          <a:xfrm>
            <a:off x="970920" y="3886560"/>
            <a:ext cx="8401680" cy="2514240"/>
          </a:xfrm>
          <a:prstGeom prst="rect">
            <a:avLst/>
          </a:prstGeom>
          <a:noFill/>
          <a:ln w="0">
            <a:noFill/>
          </a:ln>
        </p:spPr>
      </p:pic>
      <p:sp>
        <p:nvSpPr>
          <p:cNvPr id="3" name="PlaceHolder 2"/>
          <p:cNvSpPr>
            <a:spLocks noGrp="1"/>
          </p:cNvSpPr>
          <p:nvPr>
            <p:ph type="sldNum" idx="3"/>
          </p:nvPr>
        </p:nvSpPr>
        <p:spPr/>
        <p:txBody>
          <a:bodyPr/>
          <a:p>
            <a:fld id="{534A5767-D005-4243-890D-FCDC74CF9F23}"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PlaceHolder 1"/>
          <p:cNvSpPr>
            <a:spLocks noGrp="1"/>
          </p:cNvSpPr>
          <p:nvPr>
            <p:ph/>
          </p:nvPr>
        </p:nvSpPr>
        <p:spPr>
          <a:xfrm>
            <a:off x="770040" y="1825560"/>
            <a:ext cx="9744840" cy="435060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dk1"/>
                </a:solidFill>
                <a:effectLst/>
                <a:uFillTx/>
                <a:latin typeface="Calibri"/>
              </a:rPr>
              <a:t>Used aggregate count function and filtered between the desired dates. Grouped by Landing_Outcomes column and ordered by date descending. </a:t>
            </a:r>
            <a:endParaRPr b="0" lang="en-US" sz="2200" strike="noStrike" u="none">
              <a:solidFill>
                <a:srgbClr val="000000"/>
              </a:solidFill>
              <a:effectLst/>
              <a:uFillTx/>
              <a:latin typeface="Arial"/>
            </a:endParaRPr>
          </a:p>
        </p:txBody>
      </p:sp>
      <p:sp>
        <p:nvSpPr>
          <p:cNvPr id="16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2500" lnSpcReduction="19999"/>
          </a:bodyPr>
          <a:p>
            <a:pPr defTabSz="914400">
              <a:lnSpc>
                <a:spcPct val="90000"/>
              </a:lnSpc>
            </a:pPr>
            <a:r>
              <a:rPr b="0" lang="en-US" sz="4000" strike="noStrike" u="none">
                <a:solidFill>
                  <a:srgbClr val="0b49cb"/>
                </a:solidFill>
                <a:effectLst/>
                <a:uFillTx/>
                <a:latin typeface="Abadi"/>
                <a:ea typeface="IBM Plex Mono SemiBold"/>
              </a:rPr>
              <a:t>Rank Landing Outcomes Between 2010-06-04 and 2017-03-20</a:t>
            </a:r>
            <a:endParaRPr b="0" lang="en-US" sz="4000" strike="noStrike" u="none">
              <a:solidFill>
                <a:srgbClr val="000000"/>
              </a:solidFill>
              <a:effectLst/>
              <a:uFillTx/>
              <a:latin typeface="Arial"/>
            </a:endParaRPr>
          </a:p>
        </p:txBody>
      </p:sp>
      <p:pic>
        <p:nvPicPr>
          <p:cNvPr id="162" name="" descr=""/>
          <p:cNvPicPr/>
          <p:nvPr/>
        </p:nvPicPr>
        <p:blipFill>
          <a:blip r:embed="rId2"/>
          <a:stretch/>
        </p:blipFill>
        <p:spPr>
          <a:xfrm>
            <a:off x="856440" y="4343400"/>
            <a:ext cx="8744760" cy="1962000"/>
          </a:xfrm>
          <a:prstGeom prst="rect">
            <a:avLst/>
          </a:prstGeom>
          <a:noFill/>
          <a:ln w="0">
            <a:noFill/>
          </a:ln>
        </p:spPr>
      </p:pic>
      <p:sp>
        <p:nvSpPr>
          <p:cNvPr id="3" name="PlaceHolder 2"/>
          <p:cNvSpPr>
            <a:spLocks noGrp="1"/>
          </p:cNvSpPr>
          <p:nvPr>
            <p:ph type="sldNum" idx="3"/>
          </p:nvPr>
        </p:nvSpPr>
        <p:spPr/>
        <p:txBody>
          <a:bodyPr/>
          <a:p>
            <a:fld id="{EF14585E-0D13-4F42-BED1-77F3157E9F6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TextBox 6"/>
          <p:cNvSpPr/>
          <p:nvPr/>
        </p:nvSpPr>
        <p:spPr>
          <a:xfrm>
            <a:off x="798120" y="2529720"/>
            <a:ext cx="1057680" cy="36864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3</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PlaceHolder 1"/>
          <p:cNvSpPr>
            <a:spLocks noGrp="1"/>
          </p:cNvSpPr>
          <p:nvPr>
            <p:ph/>
          </p:nvPr>
        </p:nvSpPr>
        <p:spPr>
          <a:xfrm>
            <a:off x="770040" y="1825560"/>
            <a:ext cx="9744840" cy="1374840"/>
          </a:xfrm>
          <a:prstGeom prst="rect">
            <a:avLst/>
          </a:prstGeom>
          <a:noFill/>
          <a:ln w="0">
            <a:noFill/>
          </a:ln>
        </p:spPr>
        <p:txBody>
          <a:bodyPr lIns="91440" rIns="91440" tIns="45720" bIns="45720" anchor="t">
            <a:normAutofit fontScale="47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effectLst/>
                <a:uFillTx/>
                <a:latin typeface="Abadi"/>
              </a:rPr>
              <a:t>There are a total of 4 launch sites shown on this map of the US labeled in red text. </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1" lang="en-US" sz="2200" strike="noStrike" u="none">
                <a:solidFill>
                  <a:schemeClr val="accent3">
                    <a:lumMod val="25000"/>
                  </a:schemeClr>
                </a:solidFill>
                <a:effectLst/>
                <a:uFillTx/>
                <a:latin typeface="Abadi"/>
              </a:rPr>
              <a:t>VAFB SLC-4E</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1" lang="en-US" sz="2200" strike="noStrike" u="none">
                <a:solidFill>
                  <a:schemeClr val="accent3">
                    <a:lumMod val="25000"/>
                  </a:schemeClr>
                </a:solidFill>
                <a:effectLst/>
                <a:uFillTx/>
                <a:latin typeface="Abadi"/>
              </a:rPr>
              <a:t>KSC-LC29A</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1" lang="en-US" sz="2200" strike="noStrike" u="none">
                <a:solidFill>
                  <a:schemeClr val="accent3">
                    <a:lumMod val="25000"/>
                  </a:schemeClr>
                </a:solidFill>
                <a:effectLst/>
                <a:uFillTx/>
                <a:latin typeface="Abadi"/>
              </a:rPr>
              <a:t>CCAFS-LC40</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1" lang="en-US" sz="2200" strike="noStrike" u="none">
                <a:solidFill>
                  <a:schemeClr val="accent3">
                    <a:lumMod val="25000"/>
                  </a:schemeClr>
                </a:solidFill>
                <a:effectLst/>
                <a:uFillTx/>
                <a:latin typeface="Abadi"/>
              </a:rPr>
              <a:t>CCAF-SLC40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6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SpaceX Launch Sites – Folium Map</a:t>
            </a:r>
            <a:endParaRPr b="0" lang="en-US" sz="4000" strike="noStrike" u="none">
              <a:solidFill>
                <a:srgbClr val="000000"/>
              </a:solidFill>
              <a:effectLst/>
              <a:uFillTx/>
              <a:latin typeface="Arial"/>
            </a:endParaRPr>
          </a:p>
        </p:txBody>
      </p:sp>
      <p:pic>
        <p:nvPicPr>
          <p:cNvPr id="166" name="" descr=""/>
          <p:cNvPicPr/>
          <p:nvPr/>
        </p:nvPicPr>
        <p:blipFill>
          <a:blip r:embed="rId2"/>
          <a:stretch/>
        </p:blipFill>
        <p:spPr>
          <a:xfrm>
            <a:off x="2057400" y="3600720"/>
            <a:ext cx="7468200" cy="2571480"/>
          </a:xfrm>
          <a:prstGeom prst="rect">
            <a:avLst/>
          </a:prstGeom>
          <a:noFill/>
          <a:ln w="0">
            <a:noFill/>
          </a:ln>
        </p:spPr>
      </p:pic>
      <p:sp>
        <p:nvSpPr>
          <p:cNvPr id="3" name="PlaceHolder 2"/>
          <p:cNvSpPr>
            <a:spLocks noGrp="1"/>
          </p:cNvSpPr>
          <p:nvPr>
            <p:ph type="sldNum" idx="3"/>
          </p:nvPr>
        </p:nvSpPr>
        <p:spPr/>
        <p:txBody>
          <a:bodyPr/>
          <a:p>
            <a:fld id="{9536B9C5-E8B5-4B55-A59A-527393D7C845}"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PlaceHolder 1"/>
          <p:cNvSpPr>
            <a:spLocks noGrp="1"/>
          </p:cNvSpPr>
          <p:nvPr>
            <p:ph/>
          </p:nvPr>
        </p:nvSpPr>
        <p:spPr>
          <a:xfrm>
            <a:off x="770040" y="1825560"/>
            <a:ext cx="563076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800" strike="noStrike" u="none">
                <a:solidFill>
                  <a:schemeClr val="dk1"/>
                </a:solidFill>
                <a:effectLst/>
                <a:uFillTx/>
                <a:latin typeface="Calibri"/>
                <a:ea typeface="Calibri"/>
              </a:rPr>
              <a:t>Kennedy Space Center (FL) – KSC-LC29A</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800" strike="noStrike" u="none">
                <a:solidFill>
                  <a:schemeClr val="dk1"/>
                </a:solidFill>
                <a:effectLst/>
                <a:uFillTx/>
                <a:latin typeface="Calibri"/>
                <a:ea typeface="Calibri"/>
              </a:rPr>
              <a:t>This shows the successful launch outcomes in green and failed launch outcomes in red for this particular launch site. </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1800" strike="noStrike" u="none">
                <a:solidFill>
                  <a:schemeClr val="dk1"/>
                </a:solidFill>
                <a:effectLst/>
                <a:uFillTx/>
                <a:latin typeface="Calibri"/>
                <a:ea typeface="Calibri"/>
              </a:rPr>
              <a:t>10 successful, 3 failed</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800" strike="noStrike" u="none">
              <a:solidFill>
                <a:srgbClr val="000000"/>
              </a:solidFill>
              <a:effectLst/>
              <a:uFillTx/>
              <a:latin typeface="Arial"/>
            </a:endParaRPr>
          </a:p>
        </p:txBody>
      </p:sp>
      <p:sp>
        <p:nvSpPr>
          <p:cNvPr id="1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Outcomes </a:t>
            </a:r>
            <a:endParaRPr b="0" lang="en-US" sz="4000" strike="noStrike" u="none">
              <a:solidFill>
                <a:srgbClr val="000000"/>
              </a:solidFill>
              <a:effectLst/>
              <a:uFillTx/>
              <a:latin typeface="Arial"/>
            </a:endParaRPr>
          </a:p>
        </p:txBody>
      </p:sp>
      <p:pic>
        <p:nvPicPr>
          <p:cNvPr id="169" name="" descr=""/>
          <p:cNvPicPr/>
          <p:nvPr/>
        </p:nvPicPr>
        <p:blipFill>
          <a:blip r:embed="rId2"/>
          <a:stretch/>
        </p:blipFill>
        <p:spPr>
          <a:xfrm>
            <a:off x="7467840" y="2543400"/>
            <a:ext cx="2819160" cy="2714400"/>
          </a:xfrm>
          <a:prstGeom prst="rect">
            <a:avLst/>
          </a:prstGeom>
          <a:noFill/>
          <a:ln w="0">
            <a:noFill/>
          </a:ln>
        </p:spPr>
      </p:pic>
      <p:sp>
        <p:nvSpPr>
          <p:cNvPr id="3" name="PlaceHolder 2"/>
          <p:cNvSpPr>
            <a:spLocks noGrp="1"/>
          </p:cNvSpPr>
          <p:nvPr>
            <p:ph type="sldNum" idx="3"/>
          </p:nvPr>
        </p:nvSpPr>
        <p:spPr/>
        <p:txBody>
          <a:bodyPr/>
          <a:p>
            <a:fld id="{B8DB4269-C31D-4884-B5CA-4892C5F17079}"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sldNum" idx="39"/>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BCFBC5EA-186C-4647-9E95-D4CE2CCD01AB}"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76"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Introduction</a:t>
            </a:r>
            <a:endParaRPr b="0" lang="en-US" sz="4000" strike="noStrike" u="none">
              <a:solidFill>
                <a:srgbClr val="000000"/>
              </a:solidFill>
              <a:effectLst/>
              <a:uFillTx/>
              <a:latin typeface="Arial"/>
            </a:endParaRPr>
          </a:p>
        </p:txBody>
      </p:sp>
      <p:sp>
        <p:nvSpPr>
          <p:cNvPr id="77" name="Content Placeholder 2"/>
          <p:cNvSpPr/>
          <p:nvPr/>
        </p:nvSpPr>
        <p:spPr>
          <a:xfrm>
            <a:off x="958680" y="2521440"/>
            <a:ext cx="5660280" cy="189756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Project background and context</a:t>
            </a:r>
            <a:endParaRPr b="0" lang="en-US" sz="2200" strike="noStrike" u="none">
              <a:solidFill>
                <a:srgbClr val="000000"/>
              </a:solidFill>
              <a:effectLst/>
              <a:uFillTx/>
              <a:latin typeface="Arial"/>
            </a:endParaRPr>
          </a:p>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Problems you want to find answers</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PlaceHolder 1"/>
          <p:cNvSpPr>
            <a:spLocks noGrp="1"/>
          </p:cNvSpPr>
          <p:nvPr>
            <p:ph/>
          </p:nvPr>
        </p:nvSpPr>
        <p:spPr>
          <a:xfrm>
            <a:off x="770040" y="1690560"/>
            <a:ext cx="5173560" cy="431424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This is a Launch Site in Cape Canaveral (CCAFS-SLC40)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This graphic shows the launch site with blue lines demonstrating the distance between the closest highway at .58 KM.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proximity</a:t>
            </a:r>
            <a:endParaRPr b="0" lang="en-US" sz="4000" strike="noStrike" u="none">
              <a:solidFill>
                <a:srgbClr val="000000"/>
              </a:solidFill>
              <a:effectLst/>
              <a:uFillTx/>
              <a:latin typeface="Arial"/>
            </a:endParaRPr>
          </a:p>
        </p:txBody>
      </p:sp>
      <p:pic>
        <p:nvPicPr>
          <p:cNvPr id="172" name="" descr=""/>
          <p:cNvPicPr/>
          <p:nvPr/>
        </p:nvPicPr>
        <p:blipFill>
          <a:blip r:embed="rId2"/>
          <a:stretch/>
        </p:blipFill>
        <p:spPr>
          <a:xfrm>
            <a:off x="6286320" y="2286000"/>
            <a:ext cx="4686480" cy="3162240"/>
          </a:xfrm>
          <a:prstGeom prst="rect">
            <a:avLst/>
          </a:prstGeom>
          <a:noFill/>
          <a:ln w="0">
            <a:noFill/>
          </a:ln>
        </p:spPr>
      </p:pic>
      <p:sp>
        <p:nvSpPr>
          <p:cNvPr id="3" name="PlaceHolder 2"/>
          <p:cNvSpPr>
            <a:spLocks noGrp="1"/>
          </p:cNvSpPr>
          <p:nvPr>
            <p:ph type="sldNum" idx="3"/>
          </p:nvPr>
        </p:nvSpPr>
        <p:spPr/>
        <p:txBody>
          <a:bodyPr/>
          <a:p>
            <a:fld id="{03AD1EE5-A910-42A7-920F-7B09A53225EA}"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TextBox 1"/>
          <p:cNvSpPr/>
          <p:nvPr/>
        </p:nvSpPr>
        <p:spPr>
          <a:xfrm>
            <a:off x="798120" y="2529720"/>
            <a:ext cx="1057680" cy="36864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4</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p:nvPr>
        </p:nvSpPr>
        <p:spPr>
          <a:xfrm>
            <a:off x="770040" y="1825560"/>
            <a:ext cx="517356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dk1"/>
                </a:solidFill>
                <a:effectLst/>
                <a:uFillTx/>
                <a:latin typeface="Calibri"/>
              </a:rPr>
              <a:t>This Dashboard has a drop down menu to choose the launch site. As well as a pie chart and scatter plot to demonstrate the data for the chosen launch site.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dk1"/>
                </a:solidFill>
                <a:effectLst/>
                <a:uFillTx/>
                <a:latin typeface="Calibri"/>
              </a:rPr>
              <a:t>This dashboard shows the Success rate for all launch sites as default since there is no launch site chosen.</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Plotly Dashboard All Sites</a:t>
            </a:r>
            <a:endParaRPr b="0" lang="en-US" sz="4000" strike="noStrike" u="none">
              <a:solidFill>
                <a:srgbClr val="000000"/>
              </a:solidFill>
              <a:effectLst/>
              <a:uFillTx/>
              <a:latin typeface="Arial"/>
            </a:endParaRPr>
          </a:p>
        </p:txBody>
      </p:sp>
      <p:pic>
        <p:nvPicPr>
          <p:cNvPr id="176" name="" descr=""/>
          <p:cNvPicPr/>
          <p:nvPr/>
        </p:nvPicPr>
        <p:blipFill>
          <a:blip r:embed="rId2"/>
          <a:stretch/>
        </p:blipFill>
        <p:spPr>
          <a:xfrm>
            <a:off x="5962320" y="2085840"/>
            <a:ext cx="5010480" cy="3629160"/>
          </a:xfrm>
          <a:prstGeom prst="rect">
            <a:avLst/>
          </a:prstGeom>
          <a:noFill/>
          <a:ln w="0">
            <a:noFill/>
          </a:ln>
        </p:spPr>
      </p:pic>
      <p:sp>
        <p:nvSpPr>
          <p:cNvPr id="3" name="PlaceHolder 2"/>
          <p:cNvSpPr>
            <a:spLocks noGrp="1"/>
          </p:cNvSpPr>
          <p:nvPr>
            <p:ph type="sldNum" idx="3"/>
          </p:nvPr>
        </p:nvSpPr>
        <p:spPr/>
        <p:txBody>
          <a:bodyPr/>
          <a:p>
            <a:fld id="{C89E011A-1C11-4504-8B2C-D88C91E4BF79}"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PlaceHolder 1"/>
          <p:cNvSpPr>
            <a:spLocks noGrp="1"/>
          </p:cNvSpPr>
          <p:nvPr>
            <p:ph/>
          </p:nvPr>
        </p:nvSpPr>
        <p:spPr>
          <a:xfrm>
            <a:off x="734040" y="1825560"/>
            <a:ext cx="4980960" cy="4350600"/>
          </a:xfrm>
          <a:prstGeom prst="rect">
            <a:avLst/>
          </a:prstGeom>
          <a:noFill/>
          <a:ln w="0">
            <a:noFill/>
          </a:ln>
        </p:spPr>
        <p:txBody>
          <a:bodyPr lIns="91440" rIns="91440" tIns="45720" bIns="45720" anchor="t">
            <a:normAutofit/>
          </a:bodyPr>
          <a:p>
            <a:pPr marL="216000" indent="-216000" defTabSz="914400">
              <a:lnSpc>
                <a:spcPct val="100000"/>
              </a:lnSpc>
              <a:spcBef>
                <a:spcPts val="1400"/>
              </a:spcBef>
              <a:buClr>
                <a:srgbClr val="000000"/>
              </a:buClr>
              <a:buSzPct val="45000"/>
              <a:buFont typeface="Wingdings" charset="2"/>
              <a:buChar char=""/>
              <a:tabLst>
                <a:tab algn="l" pos="0"/>
              </a:tabLst>
            </a:pPr>
            <a:r>
              <a:rPr b="0" lang="en-US" sz="2200" strike="noStrike" u="none">
                <a:solidFill>
                  <a:schemeClr val="accent3">
                    <a:lumMod val="25000"/>
                  </a:schemeClr>
                </a:solidFill>
                <a:effectLst/>
                <a:uFillTx/>
                <a:latin typeface="Abadi"/>
              </a:rPr>
              <a:t>KSC-LC29A is the launch site with the highest success rate as shown in the pie chart. </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2200" strike="noStrike" u="none">
                <a:solidFill>
                  <a:schemeClr val="accent3">
                    <a:lumMod val="25000"/>
                  </a:schemeClr>
                </a:solidFill>
                <a:effectLst/>
                <a:uFillTx/>
                <a:latin typeface="Abadi"/>
              </a:rPr>
              <a:t>Payload ranges with highest and lowest success rate</a:t>
            </a: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2200" strike="noStrike" u="none">
                <a:solidFill>
                  <a:schemeClr val="accent3">
                    <a:lumMod val="25000"/>
                  </a:schemeClr>
                </a:solidFill>
                <a:effectLst/>
                <a:uFillTx/>
                <a:latin typeface="Abadi"/>
              </a:rPr>
              <a:t>F9 booster version (v1.0, v1.1, FT, B4, B5, etc) with highest launch success rate.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7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endParaRPr b="0" lang="en-US" sz="1800" strike="noStrike" u="none">
              <a:solidFill>
                <a:srgbClr val="000000"/>
              </a:solidFill>
              <a:effectLst/>
              <a:uFillTx/>
              <a:latin typeface="Arial"/>
            </a:endParaRPr>
          </a:p>
        </p:txBody>
      </p:sp>
      <p:pic>
        <p:nvPicPr>
          <p:cNvPr id="179" name="" descr=""/>
          <p:cNvPicPr/>
          <p:nvPr/>
        </p:nvPicPr>
        <p:blipFill>
          <a:blip r:embed="rId2"/>
          <a:stretch/>
        </p:blipFill>
        <p:spPr>
          <a:xfrm>
            <a:off x="5848200" y="2104920"/>
            <a:ext cx="4896000" cy="3610080"/>
          </a:xfrm>
          <a:prstGeom prst="rect">
            <a:avLst/>
          </a:prstGeom>
          <a:noFill/>
          <a:ln w="0">
            <a:noFill/>
          </a:ln>
        </p:spPr>
      </p:pic>
      <p:sp>
        <p:nvSpPr>
          <p:cNvPr id="180" name=""/>
          <p:cNvSpPr txBox="1"/>
          <p:nvPr/>
        </p:nvSpPr>
        <p:spPr>
          <a:xfrm>
            <a:off x="914400" y="538560"/>
            <a:ext cx="10287000" cy="604440"/>
          </a:xfrm>
          <a:prstGeom prst="rect">
            <a:avLst/>
          </a:prstGeom>
          <a:noFill/>
          <a:ln w="0">
            <a:noFill/>
          </a:ln>
        </p:spPr>
        <p:txBody>
          <a:bodyPr lIns="90000" rIns="90000" tIns="45000" bIns="45000" anchor="t">
            <a:spAutoFit/>
          </a:bodyPr>
          <a:p>
            <a:r>
              <a:rPr b="0" lang="en-US" sz="2800" strike="noStrike" u="none">
                <a:solidFill>
                  <a:srgbClr val="0b49cb"/>
                </a:solidFill>
                <a:effectLst/>
                <a:uFillTx/>
                <a:latin typeface="Arial"/>
              </a:rPr>
              <a:t>KSC-LC29A Launch Site</a:t>
            </a:r>
            <a:endParaRPr b="0" lang="en-US" sz="2800" strike="noStrike" u="none">
              <a:solidFill>
                <a:srgbClr val="0b49cb"/>
              </a:solidFill>
              <a:effectLst/>
              <a:uFillTx/>
              <a:latin typeface="Arial"/>
            </a:endParaRPr>
          </a:p>
        </p:txBody>
      </p:sp>
      <p:sp>
        <p:nvSpPr>
          <p:cNvPr id="3" name="PlaceHolder 2"/>
          <p:cNvSpPr>
            <a:spLocks noGrp="1"/>
          </p:cNvSpPr>
          <p:nvPr>
            <p:ph type="sldNum" idx="3"/>
          </p:nvPr>
        </p:nvSpPr>
        <p:spPr/>
        <p:txBody>
          <a:bodyPr/>
          <a:p>
            <a:fld id="{793DDF13-D17A-43E4-B006-253808A3794A}"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828800"/>
            <a:ext cx="494496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screenshots of Payload vs. Launch Outcome scatter plot for all sites, with different payload selected in the range slider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16000" indent="-216000" defTabSz="914400">
              <a:lnSpc>
                <a:spcPct val="100000"/>
              </a:lnSpc>
              <a:spcBef>
                <a:spcPts val="1400"/>
              </a:spcBef>
              <a:buClr>
                <a:srgbClr val="000000"/>
              </a:buClr>
              <a:buSzPct val="45000"/>
              <a:buFont typeface="Wingdings" charset="2"/>
              <a:buChar char=""/>
              <a:tabLst>
                <a:tab algn="l" pos="0"/>
              </a:tabLst>
            </a:pPr>
            <a:r>
              <a:rPr b="0" lang="en-US" sz="2200" strike="noStrike" u="none">
                <a:solidFill>
                  <a:schemeClr val="accent3">
                    <a:lumMod val="25000"/>
                  </a:schemeClr>
                </a:solidFill>
                <a:effectLst/>
                <a:uFillTx/>
                <a:latin typeface="Abadi"/>
              </a:rPr>
              <a:t>F9 booster version (v1.0, v1.1, FT, B4, B5, etc) with highest launch success rate.</a:t>
            </a:r>
            <a:endParaRPr b="0" lang="en-US" sz="2200" strike="noStrike" u="none">
              <a:solidFill>
                <a:srgbClr val="000000"/>
              </a:solidFill>
              <a:effectLst/>
              <a:uFillTx/>
              <a:latin typeface="Arial"/>
            </a:endParaRPr>
          </a:p>
        </p:txBody>
      </p:sp>
      <p:sp>
        <p:nvSpPr>
          <p:cNvPr id="18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Launch Outcome</a:t>
            </a:r>
            <a:endParaRPr b="0" lang="en-US" sz="4000" strike="noStrike" u="none">
              <a:solidFill>
                <a:srgbClr val="000000"/>
              </a:solidFill>
              <a:effectLst/>
              <a:uFillTx/>
              <a:latin typeface="Arial"/>
            </a:endParaRPr>
          </a:p>
        </p:txBody>
      </p:sp>
      <p:pic>
        <p:nvPicPr>
          <p:cNvPr id="183" name="" descr=""/>
          <p:cNvPicPr/>
          <p:nvPr/>
        </p:nvPicPr>
        <p:blipFill>
          <a:blip r:embed="rId2"/>
          <a:stretch/>
        </p:blipFill>
        <p:spPr>
          <a:xfrm>
            <a:off x="5962320" y="2086200"/>
            <a:ext cx="5010480" cy="3629160"/>
          </a:xfrm>
          <a:prstGeom prst="rect">
            <a:avLst/>
          </a:prstGeom>
          <a:noFill/>
          <a:ln w="0">
            <a:noFill/>
          </a:ln>
        </p:spPr>
      </p:pic>
      <p:sp>
        <p:nvSpPr>
          <p:cNvPr id="3" name="PlaceHolder 2"/>
          <p:cNvSpPr>
            <a:spLocks noGrp="1"/>
          </p:cNvSpPr>
          <p:nvPr>
            <p:ph type="sldNum" idx="3"/>
          </p:nvPr>
        </p:nvSpPr>
        <p:spPr/>
        <p:txBody>
          <a:bodyPr/>
          <a:p>
            <a:fld id="{1D8816F2-64AA-4EEB-A2AC-7C127D16EF02}"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TextBox 1"/>
          <p:cNvSpPr/>
          <p:nvPr/>
        </p:nvSpPr>
        <p:spPr>
          <a:xfrm>
            <a:off x="798120" y="2529720"/>
            <a:ext cx="1057680" cy="36864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5</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PlaceHolder 1"/>
          <p:cNvSpPr>
            <a:spLocks noGrp="1"/>
          </p:cNvSpPr>
          <p:nvPr>
            <p:ph/>
          </p:nvPr>
        </p:nvSpPr>
        <p:spPr>
          <a:xfrm>
            <a:off x="770040" y="2082240"/>
            <a:ext cx="5325120" cy="3810960"/>
          </a:xfrm>
          <a:prstGeom prst="rect">
            <a:avLst/>
          </a:prstGeom>
          <a:noFill/>
          <a:ln w="0">
            <a:noFill/>
          </a:ln>
        </p:spPr>
        <p:txBody>
          <a:bodyPr lIns="91440" rIns="91440" tIns="45720" bIns="45720" anchor="t">
            <a:normAutofit/>
          </a:bodyPr>
          <a:p>
            <a:pPr marL="432000" indent="0">
              <a:spcBef>
                <a:spcPts val="1417"/>
              </a:spcBef>
              <a:buNone/>
            </a:pPr>
            <a:r>
              <a:rPr b="0" lang="en-US" sz="2400" strike="noStrike" u="none">
                <a:solidFill>
                  <a:srgbClr val="000000"/>
                </a:solidFill>
                <a:effectLst/>
                <a:uFillTx/>
                <a:latin typeface="Arial"/>
              </a:rPr>
              <a:t>The different models presented similar accuracy results with the Decision Tree being slightly better at 89% accuracy. </a:t>
            </a:r>
            <a:endParaRPr b="0" lang="en-US" sz="2400" strike="noStrike" u="none">
              <a:solidFill>
                <a:srgbClr val="000000"/>
              </a:solidFill>
              <a:effectLst/>
              <a:uFillTx/>
              <a:latin typeface="Arial"/>
            </a:endParaRPr>
          </a:p>
        </p:txBody>
      </p:sp>
      <p:sp>
        <p:nvSpPr>
          <p:cNvPr id="18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Classification Accuracy</a:t>
            </a:r>
            <a:endParaRPr b="0" lang="en-US" sz="4000" strike="noStrike" u="none">
              <a:solidFill>
                <a:srgbClr val="000000"/>
              </a:solidFill>
              <a:effectLst/>
              <a:uFillTx/>
              <a:latin typeface="Arial"/>
            </a:endParaRPr>
          </a:p>
        </p:txBody>
      </p:sp>
      <p:pic>
        <p:nvPicPr>
          <p:cNvPr id="187" name="" descr=""/>
          <p:cNvPicPr/>
          <p:nvPr/>
        </p:nvPicPr>
        <p:blipFill>
          <a:blip r:embed="rId2"/>
          <a:stretch/>
        </p:blipFill>
        <p:spPr>
          <a:xfrm>
            <a:off x="6629400" y="2286000"/>
            <a:ext cx="4086360" cy="3429000"/>
          </a:xfrm>
          <a:prstGeom prst="rect">
            <a:avLst/>
          </a:prstGeom>
          <a:noFill/>
          <a:ln w="0">
            <a:noFill/>
          </a:ln>
        </p:spPr>
      </p:pic>
      <p:sp>
        <p:nvSpPr>
          <p:cNvPr id="3" name="PlaceHolder 2"/>
          <p:cNvSpPr>
            <a:spLocks noGrp="1"/>
          </p:cNvSpPr>
          <p:nvPr>
            <p:ph type="sldNum" idx="3"/>
          </p:nvPr>
        </p:nvSpPr>
        <p:spPr/>
        <p:txBody>
          <a:bodyPr/>
          <a:p>
            <a:fld id="{ACF22BD8-8EB6-4968-9105-63635BE56318}"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2057400"/>
            <a:ext cx="4944960" cy="38109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Confusion Matrix for the Decision Tree which was the most accurate. </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4 True positives (top left)</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2 False positives (top right)</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0 False Negatives (bottom left)</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12 True Negatives (bottom right)</a:t>
            </a:r>
            <a:endParaRPr b="0" lang="en-US" sz="2200" strike="noStrike" u="none">
              <a:solidFill>
                <a:srgbClr val="000000"/>
              </a:solidFill>
              <a:effectLst/>
              <a:uFillTx/>
              <a:latin typeface="Arial"/>
            </a:endParaRPr>
          </a:p>
        </p:txBody>
      </p:sp>
      <p:sp>
        <p:nvSpPr>
          <p:cNvPr id="18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Confusion Matrix</a:t>
            </a:r>
            <a:endParaRPr b="0" lang="en-US" sz="4000" strike="noStrike" u="none">
              <a:solidFill>
                <a:srgbClr val="000000"/>
              </a:solidFill>
              <a:effectLst/>
              <a:uFillTx/>
              <a:latin typeface="Arial"/>
            </a:endParaRPr>
          </a:p>
        </p:txBody>
      </p:sp>
      <p:pic>
        <p:nvPicPr>
          <p:cNvPr id="190" name="" descr=""/>
          <p:cNvPicPr/>
          <p:nvPr/>
        </p:nvPicPr>
        <p:blipFill>
          <a:blip r:embed="rId2"/>
          <a:stretch/>
        </p:blipFill>
        <p:spPr>
          <a:xfrm>
            <a:off x="5943600" y="2181240"/>
            <a:ext cx="4657680" cy="3762360"/>
          </a:xfrm>
          <a:prstGeom prst="rect">
            <a:avLst/>
          </a:prstGeom>
          <a:noFill/>
          <a:ln w="0">
            <a:noFill/>
          </a:ln>
        </p:spPr>
      </p:pic>
      <p:sp>
        <p:nvSpPr>
          <p:cNvPr id="3" name="PlaceHolder 2"/>
          <p:cNvSpPr>
            <a:spLocks noGrp="1"/>
          </p:cNvSpPr>
          <p:nvPr>
            <p:ph type="sldNum" idx="3"/>
          </p:nvPr>
        </p:nvSpPr>
        <p:spPr/>
        <p:txBody>
          <a:bodyPr/>
          <a:p>
            <a:fld id="{54199229-6637-4D10-B1A0-0E55B9A68BA1}"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PlaceHolder 1"/>
          <p:cNvSpPr>
            <a:spLocks noGrp="1"/>
          </p:cNvSpPr>
          <p:nvPr>
            <p:ph/>
          </p:nvPr>
        </p:nvSpPr>
        <p:spPr>
          <a:xfrm>
            <a:off x="770040" y="1874880"/>
            <a:ext cx="10202760" cy="435060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Different launch sites have different success rates with CCAFS LC-40 success rate at 60% while KSC LC-39A and VAFB SLC4E have 77% success rate.</a:t>
            </a:r>
            <a:endParaRPr b="0" lang="en-US" sz="32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The data shows that the success rate increases with the increase in number of flights for each site. </a:t>
            </a:r>
            <a:endParaRPr b="0" lang="en-US" sz="32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The ES-L1, GEO, HEO and SSO orbits have the highest success rates at 100%</a:t>
            </a:r>
            <a:endParaRPr b="0" lang="en-US" sz="32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LEO orbit succes rate seems to be correlated to flight number while GTO orbit has no relation. </a:t>
            </a:r>
            <a:endParaRPr b="0" lang="en-US" sz="32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Polar, ISS and LEO are more successful with heavy payloads than other orbits. </a:t>
            </a:r>
            <a:endParaRPr b="0" lang="en-US" sz="32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Success rates have continued to increase since 2013</a:t>
            </a:r>
            <a:endParaRPr b="0" lang="en-US" sz="3200" strike="noStrike" u="none">
              <a:solidFill>
                <a:srgbClr val="000000"/>
              </a:solidFill>
              <a:effectLst/>
              <a:uFillTx/>
              <a:latin typeface="Arial"/>
            </a:endParaRPr>
          </a:p>
        </p:txBody>
      </p:sp>
      <p:sp>
        <p:nvSpPr>
          <p:cNvPr id="19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Conclusions</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1FAE20DA-D569-4CF2-96CC-35D2FD6AEC0D}"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770040" y="1859400"/>
            <a:ext cx="10514880" cy="435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Github project link which includes all jupyter notebooks: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https://github.com/jdowling23/Applied-Data-Science-SpaceX-Launch/tree/main</a:t>
            </a:r>
            <a:endParaRPr b="0" lang="en-US" sz="2200" strike="noStrike" u="none">
              <a:solidFill>
                <a:srgbClr val="000000"/>
              </a:solidFill>
              <a:effectLst/>
              <a:uFillTx/>
              <a:latin typeface="Arial"/>
            </a:endParaRPr>
          </a:p>
        </p:txBody>
      </p:sp>
      <p:sp>
        <p:nvSpPr>
          <p:cNvPr id="1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Appendix</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B9343634-4870-4F98-BA39-2D2AB11D16DB}"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type="sldNum" idx="40"/>
          </p:nvPr>
        </p:nvSpPr>
        <p:spPr>
          <a:xfrm>
            <a:off x="944892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A5C18D4-FAC2-41B8-B41A-C38196E66744}" type="slidenum">
              <a:rPr b="0" lang="en-US" sz="1600" strike="noStrike" u="none">
                <a:solidFill>
                  <a:srgbClr val="1c7ddb"/>
                </a:solidFill>
                <a:effectLst/>
                <a:uFillTx/>
                <a:latin typeface="Abadi"/>
              </a:rPr>
              <a:t>&lt;number&gt;</a:t>
            </a:fld>
            <a:endParaRPr b="0" lang="en-US" sz="1600" strike="noStrike" u="none">
              <a:solidFill>
                <a:srgbClr val="ffffff"/>
              </a:solidFill>
              <a:effectLst/>
              <a:uFillTx/>
              <a:latin typeface="Times New Roman"/>
            </a:endParaRPr>
          </a:p>
        </p:txBody>
      </p:sp>
      <p:sp>
        <p:nvSpPr>
          <p:cNvPr id="79" name="TextBox 1"/>
          <p:cNvSpPr/>
          <p:nvPr/>
        </p:nvSpPr>
        <p:spPr>
          <a:xfrm>
            <a:off x="765360" y="2812680"/>
            <a:ext cx="1057680" cy="36864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1</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5000" lnSpcReduction="19999"/>
          </a:bodyPr>
          <a:p>
            <a:pPr defTabSz="914400">
              <a:lnSpc>
                <a:spcPct val="120000"/>
              </a:lnSpc>
              <a:spcBef>
                <a:spcPts val="1400"/>
              </a:spcBef>
              <a:tabLst>
                <a:tab algn="l" pos="0"/>
              </a:tabLst>
            </a:pPr>
            <a:r>
              <a:rPr b="0" lang="en-US" sz="8800" strike="noStrike" u="none">
                <a:solidFill>
                  <a:srgbClr val="0b49cb"/>
                </a:solidFill>
                <a:effectLst/>
                <a:uFillTx/>
                <a:latin typeface="Abadi"/>
              </a:rPr>
              <a:t>Executive Summary</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Data collection methodology:</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Data was collected through a get request to the SpaceX Rest API</a:t>
            </a:r>
            <a:endParaRPr b="0" lang="en-US" sz="76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Data was scraped from the Falcon 9 historical launch records from wikipedia</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data wrangling</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Filtered data for only Falcon 9 rockets and missing values were replaced with mean</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exploratory data analysis (EDA) using visualization and SQL</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interactive visual analytics using Folium and Plotly Dash</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predictive analysis using classification models</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Built multiple models and evaluated them based on accuracy and visualization</a:t>
            </a:r>
            <a:endParaRPr b="0" lang="en-US" sz="7600" strike="noStrike" u="none">
              <a:solidFill>
                <a:srgbClr val="000000"/>
              </a:solidFill>
              <a:effectLst/>
              <a:uFillTx/>
              <a:latin typeface="Arial"/>
            </a:endParaRPr>
          </a:p>
          <a:p>
            <a:pPr defTabSz="914400">
              <a:lnSpc>
                <a:spcPct val="120000"/>
              </a:lnSpc>
              <a:spcBef>
                <a:spcPts val="1400"/>
              </a:spcBef>
              <a:tabLst>
                <a:tab algn="l" pos="0"/>
              </a:tabLst>
            </a:pPr>
            <a:endParaRPr b="0" lang="en-US" sz="88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p:txBody>
      </p:sp>
      <p:sp>
        <p:nvSpPr>
          <p:cNvPr id="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Methodology</a:t>
            </a:r>
            <a:endParaRPr b="0" lang="en-US" sz="4000" strike="noStrike" u="none">
              <a:solidFill>
                <a:srgbClr val="000000"/>
              </a:solidFill>
              <a:effectLst/>
              <a:uFillTx/>
              <a:latin typeface="Arial"/>
            </a:endParaRPr>
          </a:p>
        </p:txBody>
      </p:sp>
      <p:sp>
        <p:nvSpPr>
          <p:cNvPr id="2" name="PlaceHolder 1"/>
          <p:cNvSpPr>
            <a:spLocks noGrp="1"/>
          </p:cNvSpPr>
          <p:nvPr>
            <p:ph type="sldNum" idx="3"/>
          </p:nvPr>
        </p:nvSpPr>
        <p:spPr/>
        <p:txBody>
          <a:bodyPr/>
          <a:p>
            <a:fld id="{B8FF05E3-D538-402A-80F0-56F965E3A1A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dk1"/>
                </a:solidFill>
                <a:effectLst/>
                <a:uFillTx/>
                <a:latin typeface="Calibri"/>
              </a:rPr>
              <a:t>Data collection was done by two methods:</a:t>
            </a:r>
            <a:endParaRPr b="0" lang="en-US" sz="2200" strike="noStrike" u="none">
              <a:solidFill>
                <a:srgbClr val="000000"/>
              </a:solidFill>
              <a:effectLst/>
              <a:uFillTx/>
              <a:latin typeface="Arial"/>
            </a:endParaRPr>
          </a:p>
          <a:p>
            <a:pPr marL="432000" indent="0" defTabSz="914400">
              <a:lnSpc>
                <a:spcPct val="100000"/>
              </a:lnSpc>
              <a:buNone/>
              <a:tabLst>
                <a:tab algn="l" pos="0"/>
              </a:tabLst>
            </a:pPr>
            <a:r>
              <a:rPr b="0" lang="en-US" sz="2200" strike="noStrike" u="none">
                <a:solidFill>
                  <a:schemeClr val="dk1"/>
                </a:solidFill>
                <a:effectLst/>
                <a:uFillTx/>
                <a:latin typeface="Calibri"/>
              </a:rPr>
              <a:t>1. Collected data through the SpaceX Rest API using get requests to the following API:</a:t>
            </a:r>
            <a:endParaRPr b="0" lang="en-US" sz="2200" strike="noStrike" u="none">
              <a:solidFill>
                <a:srgbClr val="000000"/>
              </a:solidFill>
              <a:effectLst/>
              <a:uFillTx/>
              <a:latin typeface="Arial"/>
            </a:endParaRPr>
          </a:p>
          <a:p>
            <a:pPr lvl="1" marL="864000" indent="-324000" defTabSz="914400">
              <a:lnSpc>
                <a:spcPct val="90000"/>
              </a:lnSpc>
              <a:spcBef>
                <a:spcPts val="1134"/>
              </a:spcBef>
              <a:buClr>
                <a:srgbClr val="000000"/>
              </a:buClr>
              <a:buSzPct val="75000"/>
              <a:buFont typeface="Symbol" charset="2"/>
              <a:buChar char=""/>
              <a:tabLst>
                <a:tab algn="l" pos="0"/>
              </a:tabLst>
            </a:pPr>
            <a:r>
              <a:rPr b="0" lang="en-US" sz="2200" strike="noStrike" u="none">
                <a:solidFill>
                  <a:schemeClr val="dk1"/>
                </a:solidFill>
                <a:effectLst/>
                <a:uFillTx/>
                <a:latin typeface="Calibri"/>
              </a:rPr>
              <a:t>https://api.spacexdata.com/v4/rockets/</a:t>
            </a:r>
            <a:endParaRPr b="0" lang="en-US" sz="2200" strike="noStrike" u="none">
              <a:solidFill>
                <a:srgbClr val="000000"/>
              </a:solidFill>
              <a:effectLst/>
              <a:uFillTx/>
              <a:latin typeface="Arial"/>
            </a:endParaRPr>
          </a:p>
          <a:p>
            <a:pPr marL="432000" indent="0" defTabSz="914400">
              <a:lnSpc>
                <a:spcPct val="100000"/>
              </a:lnSpc>
              <a:buNone/>
              <a:tabLst>
                <a:tab algn="l" pos="0"/>
              </a:tabLst>
            </a:pPr>
            <a:r>
              <a:rPr b="0" lang="en-US" sz="2200" strike="noStrike" u="none">
                <a:solidFill>
                  <a:schemeClr val="dk1"/>
                </a:solidFill>
                <a:effectLst/>
                <a:uFillTx/>
                <a:latin typeface="Calibri"/>
              </a:rPr>
              <a:t>2. Collected data by web scraping the Wikipedia page for historical Falcon 9 launches. </a:t>
            </a:r>
            <a:endParaRPr b="0" lang="en-US" sz="2200" strike="noStrike" u="none">
              <a:solidFill>
                <a:srgbClr val="000000"/>
              </a:solidFill>
              <a:effectLst/>
              <a:uFillTx/>
              <a:latin typeface="Arial"/>
            </a:endParaRPr>
          </a:p>
          <a:p>
            <a:pPr lvl="1" marL="864000" indent="-324000" defTabSz="914400">
              <a:lnSpc>
                <a:spcPct val="90000"/>
              </a:lnSpc>
              <a:spcBef>
                <a:spcPts val="1191"/>
              </a:spcBef>
              <a:spcAft>
                <a:spcPts val="992"/>
              </a:spcAft>
              <a:buClr>
                <a:srgbClr val="000000"/>
              </a:buClr>
              <a:buSzPct val="75000"/>
              <a:buFont typeface="Symbol" charset="2"/>
              <a:buChar char=""/>
              <a:tabLst>
                <a:tab algn="l" pos="0"/>
              </a:tabLst>
            </a:pPr>
            <a:r>
              <a:rPr b="0" lang="en-US" sz="2200" strike="noStrike" u="none">
                <a:solidFill>
                  <a:schemeClr val="dk1"/>
                </a:solidFill>
                <a:effectLst/>
                <a:uFillTx/>
                <a:latin typeface="Calibri"/>
                <a:hlinkClick r:id="rId2"/>
              </a:rPr>
              <a:t>https://en.wikipedia.org/wiki/List_of_Falcon_9_and_Falcon_Heavy_launches</a:t>
            </a:r>
            <a:r>
              <a:rPr b="0" lang="en-US" sz="2200" strike="noStrike" u="none">
                <a:solidFill>
                  <a:schemeClr val="dk1"/>
                </a:solidFill>
                <a:effectLst/>
                <a:uFillTx/>
                <a:latin typeface="Calibri"/>
              </a:rPr>
              <a:t> </a:t>
            </a:r>
            <a:endParaRPr b="0" lang="en-US" sz="2200" strike="noStrike" u="none">
              <a:solidFill>
                <a:srgbClr val="000000"/>
              </a:solidFill>
              <a:effectLst/>
              <a:uFillTx/>
              <a:latin typeface="Arial"/>
            </a:endParaRPr>
          </a:p>
        </p:txBody>
      </p:sp>
      <p:sp>
        <p:nvSpPr>
          <p:cNvPr id="8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a:t>
            </a:r>
            <a:endParaRPr b="0" lang="en-US" sz="4000" strike="noStrike" u="none">
              <a:solidFill>
                <a:srgbClr val="000000"/>
              </a:solidFill>
              <a:effectLst/>
              <a:uFillTx/>
              <a:latin typeface="Arial"/>
            </a:endParaRPr>
          </a:p>
        </p:txBody>
      </p:sp>
      <p:sp>
        <p:nvSpPr>
          <p:cNvPr id="3" name="PlaceHolder 2"/>
          <p:cNvSpPr>
            <a:spLocks noGrp="1"/>
          </p:cNvSpPr>
          <p:nvPr>
            <p:ph type="sldNum" idx="3"/>
          </p:nvPr>
        </p:nvSpPr>
        <p:spPr/>
        <p:txBody>
          <a:bodyPr/>
          <a:p>
            <a:fld id="{8E8CCD7F-E589-4173-B143-049B528F124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 name="PlaceHolder 1"/>
          <p:cNvSpPr>
            <a:spLocks noGrp="1"/>
          </p:cNvSpPr>
          <p:nvPr>
            <p:ph/>
          </p:nvPr>
        </p:nvSpPr>
        <p:spPr>
          <a:xfrm>
            <a:off x="5910120" y="1792440"/>
            <a:ext cx="5460120" cy="4206240"/>
          </a:xfrm>
          <a:prstGeom prst="rect">
            <a:avLst/>
          </a:prstGeom>
          <a:noFill/>
          <a:ln w="0">
            <a:solidFill>
              <a:srgbClr val="0b49cb"/>
            </a:solidFill>
            <a:prstDash val="dash"/>
          </a:ln>
        </p:spPr>
        <p:txBody>
          <a:bodyPr lIns="91440" rIns="91440" tIns="45720" bIns="45720" anchor="t">
            <a:normAutofit/>
          </a:bodyPr>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rgbClr val="1c7ddb"/>
                </a:solidFill>
                <a:effectLst/>
                <a:uFillTx/>
                <a:latin typeface="Abadi"/>
              </a:rPr>
              <a:t>Place your flowchart of SpaceX API calls here</a:t>
            </a:r>
            <a:endParaRPr b="0" lang="en-US" sz="2200" strike="noStrike" u="none">
              <a:solidFill>
                <a:srgbClr val="000000"/>
              </a:solidFill>
              <a:effectLst/>
              <a:uFillTx/>
              <a:latin typeface="Arial"/>
            </a:endParaRPr>
          </a:p>
        </p:txBody>
      </p:sp>
      <p:sp>
        <p:nvSpPr>
          <p:cNvPr id="85" name="PlaceHolder 2"/>
          <p:cNvSpPr>
            <a:spLocks noGrp="1"/>
          </p:cNvSpPr>
          <p:nvPr>
            <p:ph/>
          </p:nvPr>
        </p:nvSpPr>
        <p:spPr>
          <a:xfrm>
            <a:off x="820800" y="1800360"/>
            <a:ext cx="4639680" cy="422532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A get request was used on the SpaceX Rest API to retrieve data and decode it into a json format. This was then transformed into a pandas dataframe for easier manipulation and analysis.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dk1"/>
                </a:solidFill>
                <a:effectLst/>
                <a:uFillTx/>
                <a:latin typeface="Abadi"/>
                <a:hlinkClick r:id="rId2"/>
              </a:rPr>
              <a:t>https://github.com/jdowling23/Applied-Data-Science-SpaceX-Launch/blob/main/jupyter-labs-spacex-data-collection-api.ipynb</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8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SpaceX API</a:t>
            </a:r>
            <a:endParaRPr b="0" lang="en-US" sz="4000" strike="noStrike" u="none">
              <a:solidFill>
                <a:srgbClr val="000000"/>
              </a:solidFill>
              <a:effectLst/>
              <a:uFillTx/>
              <a:latin typeface="Arial"/>
            </a:endParaRPr>
          </a:p>
        </p:txBody>
      </p:sp>
      <p:pic>
        <p:nvPicPr>
          <p:cNvPr id="87" name="" descr=""/>
          <p:cNvPicPr/>
          <p:nvPr/>
        </p:nvPicPr>
        <p:blipFill>
          <a:blip r:embed="rId3"/>
          <a:stretch/>
        </p:blipFill>
        <p:spPr>
          <a:xfrm>
            <a:off x="5943600" y="1828800"/>
            <a:ext cx="5486040" cy="4169880"/>
          </a:xfrm>
          <a:prstGeom prst="rect">
            <a:avLst/>
          </a:prstGeom>
          <a:noFill/>
          <a:ln w="0">
            <a:noFill/>
          </a:ln>
        </p:spPr>
      </p:pic>
      <p:sp>
        <p:nvSpPr>
          <p:cNvPr id="4" name="PlaceHolder 3"/>
          <p:cNvSpPr>
            <a:spLocks noGrp="1"/>
          </p:cNvSpPr>
          <p:nvPr>
            <p:ph type="sldNum" idx="3"/>
          </p:nvPr>
        </p:nvSpPr>
        <p:spPr/>
        <p:txBody>
          <a:bodyPr/>
          <a:p>
            <a:fld id="{0FB08AA6-57EE-4A13-958D-8FDA0B6F243A}"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PlaceHolder 1"/>
          <p:cNvSpPr>
            <a:spLocks noGrp="1"/>
          </p:cNvSpPr>
          <p:nvPr>
            <p:ph/>
          </p:nvPr>
        </p:nvSpPr>
        <p:spPr>
          <a:xfrm>
            <a:off x="922320" y="1792440"/>
            <a:ext cx="3931560" cy="381096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1800" strike="noStrike" u="none">
                <a:solidFill>
                  <a:schemeClr val="accent3">
                    <a:lumMod val="25000"/>
                  </a:schemeClr>
                </a:solidFill>
                <a:effectLst/>
                <a:uFillTx/>
                <a:latin typeface="Abadi"/>
              </a:rPr>
              <a:t>Performed web scraping on the historical falcon 9 launches from the table on the wikipedia page. This was done using requests and BeautifulSoup libraries. Then created a dataframe from the html table. </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hlinkClick r:id="rId2"/>
              </a:rPr>
              <a:t>https://github.com/jdowling23/Applied-Data-Science-SpaceX-Launch/blob/main/jupyter-labs-webscraping.ipynb</a:t>
            </a:r>
            <a:endParaRPr b="0" lang="en-US" sz="2200" strike="noStrike" u="none">
              <a:solidFill>
                <a:srgbClr val="000000"/>
              </a:solidFill>
              <a:effectLst/>
              <a:uFillTx/>
              <a:latin typeface="Arial"/>
            </a:endParaRPr>
          </a:p>
        </p:txBody>
      </p:sp>
      <p:sp>
        <p:nvSpPr>
          <p:cNvPr id="8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effectLst/>
              <a:uFillTx/>
              <a:latin typeface="Abadi"/>
              <a:ea typeface="IBM Plex Mono SemiBold"/>
            </a:endParaRPr>
          </a:p>
        </p:txBody>
      </p:sp>
      <p:sp>
        <p:nvSpPr>
          <p:cNvPr id="90"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Scraping</a:t>
            </a:r>
            <a:endParaRPr b="0" lang="en-US" sz="4000" strike="noStrike" u="none">
              <a:solidFill>
                <a:srgbClr val="000000"/>
              </a:solidFill>
              <a:effectLst/>
              <a:uFillTx/>
              <a:latin typeface="Arial"/>
            </a:endParaRPr>
          </a:p>
        </p:txBody>
      </p:sp>
      <p:sp>
        <p:nvSpPr>
          <p:cNvPr id="91" name="Content Placeholder 4"/>
          <p:cNvSpPr/>
          <p:nvPr/>
        </p:nvSpPr>
        <p:spPr>
          <a:xfrm>
            <a:off x="5910120" y="1792440"/>
            <a:ext cx="5460120" cy="420624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r>
              <a:rPr b="0" lang="en-US" sz="2200" strike="noStrike" u="none">
                <a:solidFill>
                  <a:srgbClr val="1c7ddb"/>
                </a:solidFill>
                <a:effectLst/>
                <a:uFillTx/>
                <a:latin typeface="Abadi"/>
              </a:rPr>
              <a:t>Place your flowchart of web scraping here</a:t>
            </a:r>
            <a:endParaRPr b="0" lang="en-US" sz="2200" strike="noStrike" u="none">
              <a:solidFill>
                <a:srgbClr val="000000"/>
              </a:solidFill>
              <a:effectLst/>
              <a:uFillTx/>
              <a:latin typeface="Arial"/>
            </a:endParaRPr>
          </a:p>
        </p:txBody>
      </p:sp>
      <p:pic>
        <p:nvPicPr>
          <p:cNvPr id="92" name="" descr=""/>
          <p:cNvPicPr/>
          <p:nvPr/>
        </p:nvPicPr>
        <p:blipFill>
          <a:blip r:embed="rId3"/>
          <a:stretch/>
        </p:blipFill>
        <p:spPr>
          <a:xfrm>
            <a:off x="5768640" y="1792440"/>
            <a:ext cx="5601600" cy="4248360"/>
          </a:xfrm>
          <a:prstGeom prst="rect">
            <a:avLst/>
          </a:prstGeom>
          <a:noFill/>
          <a:ln w="0">
            <a:noFill/>
          </a:ln>
        </p:spPr>
      </p:pic>
      <p:sp>
        <p:nvSpPr>
          <p:cNvPr id="3" name="PlaceHolder 2"/>
          <p:cNvSpPr>
            <a:spLocks noGrp="1"/>
          </p:cNvSpPr>
          <p:nvPr>
            <p:ph type="sldNum" idx="3"/>
          </p:nvPr>
        </p:nvSpPr>
        <p:spPr/>
        <p:txBody>
          <a:bodyPr/>
          <a:p>
            <a:fld id="{C680021D-467F-45F8-BF00-4D3516027C7D}"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94</TotalTime>
  <Application>LibreOffice/25.2.4.3$Windows_X86_64 LibreOffice_project/33e196637044ead23f5c3226cde09b47731f7e27</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2025-08-13T11:49:32Z</dcterms:modified>
  <cp:revision>201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